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notesSlides/notesSlide13.xml" ContentType="application/vnd.openxmlformats-officedocument.presentationml.notesSlide+xml"/>
  <Override PartName="/docProps/custom.xml" ContentType="application/vnd.openxmlformats-officedocument.custom-propertie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85" r:id="rId4"/>
    <p:sldId id="286" r:id="rId5"/>
    <p:sldId id="302" r:id="rId6"/>
    <p:sldId id="303" r:id="rId7"/>
    <p:sldId id="304" r:id="rId8"/>
    <p:sldId id="305" r:id="rId9"/>
    <p:sldId id="301" r:id="rId10"/>
    <p:sldId id="287" r:id="rId11"/>
    <p:sldId id="288" r:id="rId12"/>
    <p:sldId id="289" r:id="rId13"/>
    <p:sldId id="290" r:id="rId14"/>
    <p:sldId id="291" r:id="rId15"/>
    <p:sldId id="292" r:id="rId16"/>
    <p:sldId id="293" r:id="rId17"/>
    <p:sldId id="294" r:id="rId18"/>
    <p:sldId id="295" r:id="rId19"/>
    <p:sldId id="296" r:id="rId20"/>
    <p:sldId id="297" r:id="rId21"/>
    <p:sldId id="300" r:id="rId22"/>
    <p:sldId id="268" r:id="rId23"/>
  </p:sldIdLst>
  <p:sldSz cx="9144000" cy="6858000" type="screen4x3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482" y="-10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D0E4BA-89BF-4EED-8799-8542BAA0F0A9}" type="datetimeFigureOut">
              <a:rPr lang="en-US" smtClean="0"/>
              <a:pPr/>
              <a:t>10/20/2020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ED78F6-A921-4E21-8B60-AF73654EB2A4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ED78F6-A921-4E21-8B60-AF73654EB2A4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pPr eaLnBrk="1" hangingPunct="1"/>
            <a:fld id="{ED3B190C-EC0A-4649-B045-D2F6F66C18B3}" type="slidenum">
              <a:rPr lang="en-US" smtClean="0">
                <a:solidFill>
                  <a:srgbClr val="000000"/>
                </a:solidFill>
                <a:latin typeface="Calibri" pitchFamily="32" charset="0"/>
                <a:ea typeface="DejaVu Sans" charset="0"/>
                <a:cs typeface="DejaVu Sans" charset="0"/>
              </a:rPr>
              <a:pPr eaLnBrk="1" hangingPunct="1"/>
              <a:t>18</a:t>
            </a:fld>
            <a:endParaRPr lang="en-US" smtClean="0">
              <a:solidFill>
                <a:srgbClr val="000000"/>
              </a:solidFill>
              <a:latin typeface="Calibri" pitchFamily="32" charset="0"/>
              <a:ea typeface="DejaVu Sans" charset="0"/>
              <a:cs typeface="DejaVu Sans" charset="0"/>
            </a:endParaRPr>
          </a:p>
        </p:txBody>
      </p:sp>
      <p:sp>
        <p:nvSpPr>
          <p:cNvPr id="173059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857500" y="514350"/>
            <a:ext cx="3429000" cy="2571750"/>
          </a:xfrm>
          <a:solidFill>
            <a:srgbClr val="FFFFFF"/>
          </a:solidFill>
          <a:ln/>
        </p:spPr>
      </p:sp>
      <p:sp>
        <p:nvSpPr>
          <p:cNvPr id="17306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xmlns="" val="17656469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pPr eaLnBrk="1" hangingPunct="1"/>
            <a:fld id="{11DF9EAE-DDCB-49E4-BB21-0FF8205A675D}" type="slidenum">
              <a:rPr lang="en-US" smtClean="0">
                <a:solidFill>
                  <a:srgbClr val="000000"/>
                </a:solidFill>
                <a:latin typeface="Calibri" pitchFamily="32" charset="0"/>
                <a:ea typeface="DejaVu Sans" charset="0"/>
                <a:cs typeface="DejaVu Sans" charset="0"/>
              </a:rPr>
              <a:pPr eaLnBrk="1" hangingPunct="1"/>
              <a:t>19</a:t>
            </a:fld>
            <a:endParaRPr lang="en-US" smtClean="0">
              <a:solidFill>
                <a:srgbClr val="000000"/>
              </a:solidFill>
              <a:latin typeface="Calibri" pitchFamily="32" charset="0"/>
              <a:ea typeface="DejaVu Sans" charset="0"/>
              <a:cs typeface="DejaVu Sans" charset="0"/>
            </a:endParaRPr>
          </a:p>
        </p:txBody>
      </p:sp>
      <p:sp>
        <p:nvSpPr>
          <p:cNvPr id="174083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857500" y="514350"/>
            <a:ext cx="3429000" cy="2571750"/>
          </a:xfrm>
          <a:solidFill>
            <a:srgbClr val="FFFFFF"/>
          </a:solidFill>
          <a:ln/>
        </p:spPr>
      </p:sp>
      <p:sp>
        <p:nvSpPr>
          <p:cNvPr id="17408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xmlns="" val="36291785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pPr eaLnBrk="1" hangingPunct="1"/>
            <a:fld id="{5830F7F5-5533-4B78-A2B0-24BE1CD0C725}" type="slidenum">
              <a:rPr lang="en-US" smtClean="0">
                <a:solidFill>
                  <a:srgbClr val="000000"/>
                </a:solidFill>
                <a:latin typeface="Calibri" pitchFamily="32" charset="0"/>
                <a:ea typeface="DejaVu Sans" charset="0"/>
                <a:cs typeface="DejaVu Sans" charset="0"/>
              </a:rPr>
              <a:pPr eaLnBrk="1" hangingPunct="1"/>
              <a:t>20</a:t>
            </a:fld>
            <a:endParaRPr lang="en-US" smtClean="0">
              <a:solidFill>
                <a:srgbClr val="000000"/>
              </a:solidFill>
              <a:latin typeface="Calibri" pitchFamily="32" charset="0"/>
              <a:ea typeface="DejaVu Sans" charset="0"/>
              <a:cs typeface="DejaVu Sans" charset="0"/>
            </a:endParaRPr>
          </a:p>
        </p:txBody>
      </p:sp>
      <p:sp>
        <p:nvSpPr>
          <p:cNvPr id="175107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857500" y="514350"/>
            <a:ext cx="3429000" cy="2571750"/>
          </a:xfrm>
          <a:solidFill>
            <a:srgbClr val="FFFFFF"/>
          </a:solidFill>
          <a:ln/>
        </p:spPr>
      </p:sp>
      <p:sp>
        <p:nvSpPr>
          <p:cNvPr id="17510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xmlns="" val="40468519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pPr eaLnBrk="1" hangingPunct="1"/>
            <a:fld id="{4F535B85-4ADA-46FB-B194-D0E43876E814}" type="slidenum">
              <a:rPr lang="en-US" smtClean="0">
                <a:solidFill>
                  <a:srgbClr val="000000"/>
                </a:solidFill>
                <a:latin typeface="Calibri" pitchFamily="32" charset="0"/>
                <a:ea typeface="DejaVu Sans" charset="0"/>
                <a:cs typeface="DejaVu Sans" charset="0"/>
              </a:rPr>
              <a:pPr eaLnBrk="1" hangingPunct="1"/>
              <a:t>21</a:t>
            </a:fld>
            <a:endParaRPr lang="en-US" smtClean="0">
              <a:solidFill>
                <a:srgbClr val="000000"/>
              </a:solidFill>
              <a:latin typeface="Calibri" pitchFamily="32" charset="0"/>
              <a:ea typeface="DejaVu Sans" charset="0"/>
              <a:cs typeface="DejaVu Sans" charset="0"/>
            </a:endParaRPr>
          </a:p>
        </p:txBody>
      </p:sp>
      <p:sp>
        <p:nvSpPr>
          <p:cNvPr id="176131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857500" y="514350"/>
            <a:ext cx="3429000" cy="2571750"/>
          </a:xfrm>
          <a:solidFill>
            <a:srgbClr val="FFFFFF"/>
          </a:solidFill>
          <a:ln/>
        </p:spPr>
      </p:sp>
      <p:sp>
        <p:nvSpPr>
          <p:cNvPr id="17613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>
              <a:spcBef>
                <a:spcPct val="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CA" smtClean="0">
              <a:latin typeface="Calibri" pitchFamily="32" charset="0"/>
              <a:ea typeface="WenQuanYi Micro Hei" charset="0"/>
              <a:cs typeface="WenQuanYi Micro Hei" charset="0"/>
            </a:endParaRPr>
          </a:p>
        </p:txBody>
      </p:sp>
      <p:sp>
        <p:nvSpPr>
          <p:cNvPr id="176133" name="Text Box 3"/>
          <p:cNvSpPr txBox="1">
            <a:spLocks noChangeArrowheads="1"/>
          </p:cNvSpPr>
          <p:nvPr/>
        </p:nvSpPr>
        <p:spPr bwMode="auto">
          <a:xfrm>
            <a:off x="5179484" y="6513910"/>
            <a:ext cx="3962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pPr algn="r" eaLnBrk="1" hangingPunct="1">
              <a:buClrTx/>
              <a:buFontTx/>
              <a:buNone/>
            </a:pPr>
            <a:fld id="{CE89DC1D-0826-4520-A2E1-814A9B442676}" type="slidenum">
              <a:rPr lang="en-CA" sz="1200">
                <a:solidFill>
                  <a:srgbClr val="000000"/>
                </a:solidFill>
                <a:latin typeface="Calibri" pitchFamily="32" charset="0"/>
              </a:rPr>
              <a:pPr algn="r" eaLnBrk="1" hangingPunct="1">
                <a:buClrTx/>
                <a:buFontTx/>
                <a:buNone/>
              </a:pPr>
              <a:t>21</a:t>
            </a:fld>
            <a:endParaRPr lang="en-CA" sz="1200">
              <a:solidFill>
                <a:srgbClr val="000000"/>
              </a:solidFill>
              <a:latin typeface="Calibri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0624917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pPr eaLnBrk="1" hangingPunct="1"/>
            <a:fld id="{0CB87C89-82A8-48B5-BE98-AA31431ACBC8}" type="slidenum">
              <a:rPr lang="en-US" smtClean="0">
                <a:solidFill>
                  <a:srgbClr val="000000"/>
                </a:solidFill>
                <a:latin typeface="Calibri" pitchFamily="32" charset="0"/>
                <a:ea typeface="DejaVu Sans" charset="0"/>
                <a:cs typeface="DejaVu Sans" charset="0"/>
              </a:rPr>
              <a:pPr eaLnBrk="1" hangingPunct="1"/>
              <a:t>4</a:t>
            </a:fld>
            <a:endParaRPr lang="en-US" smtClean="0">
              <a:solidFill>
                <a:srgbClr val="000000"/>
              </a:solidFill>
              <a:latin typeface="Calibri" pitchFamily="32" charset="0"/>
              <a:ea typeface="DejaVu Sans" charset="0"/>
              <a:cs typeface="DejaVu Sans" charset="0"/>
            </a:endParaRPr>
          </a:p>
        </p:txBody>
      </p:sp>
      <p:sp>
        <p:nvSpPr>
          <p:cNvPr id="163843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857500" y="514350"/>
            <a:ext cx="3429000" cy="2571750"/>
          </a:xfrm>
          <a:solidFill>
            <a:srgbClr val="FFFFFF"/>
          </a:solidFill>
          <a:ln/>
        </p:spPr>
      </p:sp>
      <p:sp>
        <p:nvSpPr>
          <p:cNvPr id="16384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xmlns="" val="33806210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6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pPr eaLnBrk="1" hangingPunct="1"/>
            <a:fld id="{8D499AF1-964E-4996-A310-691E352CD18C}" type="slidenum">
              <a:rPr lang="en-US" smtClean="0">
                <a:solidFill>
                  <a:srgbClr val="000000"/>
                </a:solidFill>
                <a:latin typeface="Calibri" pitchFamily="32" charset="0"/>
                <a:ea typeface="DejaVu Sans" charset="0"/>
                <a:cs typeface="DejaVu Sans" charset="0"/>
              </a:rPr>
              <a:pPr eaLnBrk="1" hangingPunct="1"/>
              <a:t>10</a:t>
            </a:fld>
            <a:endParaRPr lang="en-US" smtClean="0">
              <a:solidFill>
                <a:srgbClr val="000000"/>
              </a:solidFill>
              <a:latin typeface="Calibri" pitchFamily="32" charset="0"/>
              <a:ea typeface="DejaVu Sans" charset="0"/>
              <a:cs typeface="DejaVu Sans" charset="0"/>
            </a:endParaRPr>
          </a:p>
        </p:txBody>
      </p:sp>
      <p:sp>
        <p:nvSpPr>
          <p:cNvPr id="164867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857500" y="514350"/>
            <a:ext cx="3429000" cy="2571750"/>
          </a:xfrm>
          <a:solidFill>
            <a:srgbClr val="FFFFFF"/>
          </a:solidFill>
          <a:ln/>
        </p:spPr>
      </p:sp>
      <p:sp>
        <p:nvSpPr>
          <p:cNvPr id="16486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xmlns="" val="40997052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pPr eaLnBrk="1" hangingPunct="1"/>
            <a:fld id="{64F04D30-9586-4066-B064-E75340417E98}" type="slidenum">
              <a:rPr lang="en-US" smtClean="0">
                <a:solidFill>
                  <a:srgbClr val="000000"/>
                </a:solidFill>
                <a:latin typeface="Calibri" pitchFamily="32" charset="0"/>
                <a:ea typeface="DejaVu Sans" charset="0"/>
                <a:cs typeface="DejaVu Sans" charset="0"/>
              </a:rPr>
              <a:pPr eaLnBrk="1" hangingPunct="1"/>
              <a:t>11</a:t>
            </a:fld>
            <a:endParaRPr lang="en-US" smtClean="0">
              <a:solidFill>
                <a:srgbClr val="000000"/>
              </a:solidFill>
              <a:latin typeface="Calibri" pitchFamily="32" charset="0"/>
              <a:ea typeface="DejaVu Sans" charset="0"/>
              <a:cs typeface="DejaVu Sans" charset="0"/>
            </a:endParaRPr>
          </a:p>
        </p:txBody>
      </p:sp>
      <p:sp>
        <p:nvSpPr>
          <p:cNvPr id="165891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857500" y="514350"/>
            <a:ext cx="3429000" cy="2571750"/>
          </a:xfrm>
          <a:solidFill>
            <a:srgbClr val="FFFFFF"/>
          </a:solidFill>
          <a:ln/>
        </p:spPr>
      </p:sp>
      <p:sp>
        <p:nvSpPr>
          <p:cNvPr id="16589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xmlns="" val="21487690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pPr eaLnBrk="1" hangingPunct="1"/>
            <a:fld id="{9B83A8D7-A177-4678-8310-A7BDAD7EC70E}" type="slidenum">
              <a:rPr lang="en-US" smtClean="0">
                <a:solidFill>
                  <a:srgbClr val="000000"/>
                </a:solidFill>
                <a:latin typeface="Calibri" pitchFamily="32" charset="0"/>
                <a:ea typeface="DejaVu Sans" charset="0"/>
                <a:cs typeface="DejaVu Sans" charset="0"/>
              </a:rPr>
              <a:pPr eaLnBrk="1" hangingPunct="1"/>
              <a:t>13</a:t>
            </a:fld>
            <a:endParaRPr lang="en-US" smtClean="0">
              <a:solidFill>
                <a:srgbClr val="000000"/>
              </a:solidFill>
              <a:latin typeface="Calibri" pitchFamily="32" charset="0"/>
              <a:ea typeface="DejaVu Sans" charset="0"/>
              <a:cs typeface="DejaVu Sans" charset="0"/>
            </a:endParaRPr>
          </a:p>
        </p:txBody>
      </p:sp>
      <p:sp>
        <p:nvSpPr>
          <p:cNvPr id="167939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857500" y="514350"/>
            <a:ext cx="3429000" cy="2571750"/>
          </a:xfrm>
          <a:solidFill>
            <a:srgbClr val="FFFFFF"/>
          </a:solidFill>
          <a:ln/>
        </p:spPr>
      </p:sp>
      <p:sp>
        <p:nvSpPr>
          <p:cNvPr id="16794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xmlns="" val="1016513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pPr eaLnBrk="1" hangingPunct="1"/>
            <a:fld id="{116EBE9E-2C1A-4138-B9BD-0E2F764E1191}" type="slidenum">
              <a:rPr lang="en-US" smtClean="0">
                <a:solidFill>
                  <a:srgbClr val="000000"/>
                </a:solidFill>
                <a:latin typeface="Calibri" pitchFamily="32" charset="0"/>
                <a:ea typeface="DejaVu Sans" charset="0"/>
                <a:cs typeface="DejaVu Sans" charset="0"/>
              </a:rPr>
              <a:pPr eaLnBrk="1" hangingPunct="1"/>
              <a:t>14</a:t>
            </a:fld>
            <a:endParaRPr lang="en-US" smtClean="0">
              <a:solidFill>
                <a:srgbClr val="000000"/>
              </a:solidFill>
              <a:latin typeface="Calibri" pitchFamily="32" charset="0"/>
              <a:ea typeface="DejaVu Sans" charset="0"/>
              <a:cs typeface="DejaVu Sans" charset="0"/>
            </a:endParaRPr>
          </a:p>
        </p:txBody>
      </p:sp>
      <p:sp>
        <p:nvSpPr>
          <p:cNvPr id="168963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857500" y="514350"/>
            <a:ext cx="3429000" cy="2571750"/>
          </a:xfrm>
          <a:solidFill>
            <a:srgbClr val="FFFFFF"/>
          </a:solidFill>
          <a:ln/>
        </p:spPr>
      </p:sp>
      <p:sp>
        <p:nvSpPr>
          <p:cNvPr id="16896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xmlns="" val="12213757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pPr eaLnBrk="1" hangingPunct="1"/>
            <a:fld id="{9EC60BC2-71BC-4EB8-9984-94DD9782CFF8}" type="slidenum">
              <a:rPr lang="en-US" smtClean="0">
                <a:solidFill>
                  <a:srgbClr val="000000"/>
                </a:solidFill>
                <a:latin typeface="Calibri" pitchFamily="32" charset="0"/>
                <a:ea typeface="DejaVu Sans" charset="0"/>
                <a:cs typeface="DejaVu Sans" charset="0"/>
              </a:rPr>
              <a:pPr eaLnBrk="1" hangingPunct="1"/>
              <a:t>15</a:t>
            </a:fld>
            <a:endParaRPr lang="en-US" smtClean="0">
              <a:solidFill>
                <a:srgbClr val="000000"/>
              </a:solidFill>
              <a:latin typeface="Calibri" pitchFamily="32" charset="0"/>
              <a:ea typeface="DejaVu Sans" charset="0"/>
              <a:cs typeface="DejaVu Sans" charset="0"/>
            </a:endParaRPr>
          </a:p>
        </p:txBody>
      </p:sp>
      <p:sp>
        <p:nvSpPr>
          <p:cNvPr id="169987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857500" y="514350"/>
            <a:ext cx="3429000" cy="2571750"/>
          </a:xfrm>
          <a:solidFill>
            <a:srgbClr val="FFFFFF"/>
          </a:solidFill>
          <a:ln/>
        </p:spPr>
      </p:sp>
      <p:sp>
        <p:nvSpPr>
          <p:cNvPr id="16998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xmlns="" val="23973450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1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pPr eaLnBrk="1" hangingPunct="1"/>
            <a:fld id="{269A5C78-6222-4B15-8E9E-FB97D1110F06}" type="slidenum">
              <a:rPr lang="en-US" smtClean="0">
                <a:solidFill>
                  <a:srgbClr val="000000"/>
                </a:solidFill>
                <a:latin typeface="Calibri" pitchFamily="32" charset="0"/>
                <a:ea typeface="DejaVu Sans" charset="0"/>
                <a:cs typeface="DejaVu Sans" charset="0"/>
              </a:rPr>
              <a:pPr eaLnBrk="1" hangingPunct="1"/>
              <a:t>16</a:t>
            </a:fld>
            <a:endParaRPr lang="en-US" smtClean="0">
              <a:solidFill>
                <a:srgbClr val="000000"/>
              </a:solidFill>
              <a:latin typeface="Calibri" pitchFamily="32" charset="0"/>
              <a:ea typeface="DejaVu Sans" charset="0"/>
              <a:cs typeface="DejaVu Sans" charset="0"/>
            </a:endParaRPr>
          </a:p>
        </p:txBody>
      </p:sp>
      <p:sp>
        <p:nvSpPr>
          <p:cNvPr id="171011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857500" y="514350"/>
            <a:ext cx="3429000" cy="2571750"/>
          </a:xfrm>
          <a:solidFill>
            <a:srgbClr val="FFFFFF"/>
          </a:solidFill>
          <a:ln/>
        </p:spPr>
      </p:sp>
      <p:sp>
        <p:nvSpPr>
          <p:cNvPr id="17101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xmlns="" val="29966570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pPr eaLnBrk="1" hangingPunct="1"/>
            <a:fld id="{46BB6C4F-E978-4114-AEEE-327C96189CC7}" type="slidenum">
              <a:rPr lang="en-US" smtClean="0">
                <a:solidFill>
                  <a:srgbClr val="000000"/>
                </a:solidFill>
                <a:latin typeface="Calibri" pitchFamily="32" charset="0"/>
                <a:ea typeface="DejaVu Sans" charset="0"/>
                <a:cs typeface="DejaVu Sans" charset="0"/>
              </a:rPr>
              <a:pPr eaLnBrk="1" hangingPunct="1"/>
              <a:t>17</a:t>
            </a:fld>
            <a:endParaRPr lang="en-US" smtClean="0">
              <a:solidFill>
                <a:srgbClr val="000000"/>
              </a:solidFill>
              <a:latin typeface="Calibri" pitchFamily="32" charset="0"/>
              <a:ea typeface="DejaVu Sans" charset="0"/>
              <a:cs typeface="DejaVu Sans" charset="0"/>
            </a:endParaRPr>
          </a:p>
        </p:txBody>
      </p:sp>
      <p:sp>
        <p:nvSpPr>
          <p:cNvPr id="172035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857500" y="514350"/>
            <a:ext cx="3429000" cy="2571750"/>
          </a:xfrm>
          <a:solidFill>
            <a:srgbClr val="FFFFFF"/>
          </a:solidFill>
          <a:ln/>
        </p:spPr>
      </p:sp>
      <p:sp>
        <p:nvSpPr>
          <p:cNvPr id="17203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xmlns="" val="26657617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4060" y="599518"/>
            <a:ext cx="6395878" cy="3302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10/20/2020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2090"/>
              </a:lnSpc>
            </a:pPr>
            <a:fld id="{81D60167-4931-47E6-BA6A-407CBD079E47}" type="slidenum">
              <a:rPr dirty="0"/>
              <a:pPr marL="38100">
                <a:lnSpc>
                  <a:spcPts val="2090"/>
                </a:lnSpc>
              </a:pPr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10/20/2020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2090"/>
              </a:lnSpc>
            </a:pPr>
            <a:fld id="{81D60167-4931-47E6-BA6A-407CBD079E47}" type="slidenum">
              <a:rPr dirty="0"/>
              <a:pPr marL="38100">
                <a:lnSpc>
                  <a:spcPts val="2090"/>
                </a:lnSpc>
              </a:pPr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10/20/2020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2090"/>
              </a:lnSpc>
            </a:pPr>
            <a:fld id="{81D60167-4931-47E6-BA6A-407CBD079E47}" type="slidenum">
              <a:rPr dirty="0"/>
              <a:pPr marL="38100">
                <a:lnSpc>
                  <a:spcPts val="2090"/>
                </a:lnSpc>
              </a:pPr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10/20/2020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2090"/>
              </a:lnSpc>
            </a:pPr>
            <a:fld id="{81D60167-4931-47E6-BA6A-407CBD079E47}" type="slidenum">
              <a:rPr dirty="0"/>
              <a:pPr marL="38100">
                <a:lnSpc>
                  <a:spcPts val="2090"/>
                </a:lnSpc>
              </a:pPr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10/20/2020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2090"/>
              </a:lnSpc>
            </a:pPr>
            <a:fld id="{81D60167-4931-47E6-BA6A-407CBD079E47}" type="slidenum">
              <a:rPr dirty="0"/>
              <a:pPr marL="38100">
                <a:lnSpc>
                  <a:spcPts val="2090"/>
                </a:lnSpc>
              </a:pPr>
              <a:t>‹#›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9142906" cy="685691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15899" y="1107342"/>
            <a:ext cx="2718435" cy="45211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1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53420" y="1754194"/>
            <a:ext cx="8237158" cy="40106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10/20/2020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7058011" y="6394244"/>
            <a:ext cx="330834" cy="2813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2090"/>
              </a:lnSpc>
            </a:pPr>
            <a:fld id="{81D60167-4931-47E6-BA6A-407CBD079E47}" type="slidenum">
              <a:rPr dirty="0"/>
              <a:pPr marL="38100">
                <a:lnSpc>
                  <a:spcPts val="2090"/>
                </a:lnSpc>
              </a:pPr>
              <a:t>‹#›</a:t>
            </a:fld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74060" y="599518"/>
            <a:ext cx="454977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Department of Computer</a:t>
            </a:r>
            <a:r>
              <a:rPr sz="2000" b="1" spc="-8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Engineering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57199" y="1805148"/>
            <a:ext cx="1600196" cy="205739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086586" y="1828796"/>
            <a:ext cx="1600196" cy="20573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058011" y="6394244"/>
            <a:ext cx="203835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090"/>
              </a:lnSpc>
            </a:pPr>
            <a:fld id="{81D60167-4931-47E6-BA6A-407CBD079E47}" type="slidenum">
              <a:rPr sz="1800" dirty="0">
                <a:latin typeface="Arial"/>
                <a:cs typeface="Arial"/>
              </a:rPr>
              <a:pPr marL="38100">
                <a:lnSpc>
                  <a:spcPts val="2090"/>
                </a:lnSpc>
              </a:pPr>
              <a:t>1</a:t>
            </a:fld>
            <a:endParaRPr sz="1800">
              <a:latin typeface="Arial"/>
              <a:cs typeface="Arial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2438400" y="2514600"/>
            <a:ext cx="4724400" cy="9144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5400" b="1" dirty="0" smtClean="0"/>
              <a:t>Sequential Logic Design – Registers</a:t>
            </a:r>
            <a:endParaRPr lang="en-US" sz="5400" b="1" kern="0" dirty="0" smtClean="0">
              <a:solidFill>
                <a:sysClr val="windowText" lastClr="000000"/>
              </a:solidFill>
              <a:latin typeface="+mj-lt"/>
              <a:ea typeface="+mj-ea"/>
              <a:cs typeface="+mj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5" name="Text Box 2"/>
          <p:cNvSpPr txBox="1">
            <a:spLocks noChangeArrowheads="1"/>
          </p:cNvSpPr>
          <p:nvPr/>
        </p:nvSpPr>
        <p:spPr bwMode="auto">
          <a:xfrm>
            <a:off x="381000" y="1828800"/>
            <a:ext cx="8229600" cy="4046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363538" indent="-255588" eaLnBrk="0" hangingPunct="0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 eaLnBrk="0" hangingPunct="0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 marL="1235075" indent="-571500" eaLnBrk="0" hangingPunct="0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 eaLnBrk="0" hangingPunct="0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 eaLnBrk="0" hangingPunct="0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pPr eaLnBrk="1" hangingPunct="1">
              <a:spcBef>
                <a:spcPts val="300"/>
              </a:spcBef>
              <a:buClr>
                <a:srgbClr val="A04DA3"/>
              </a:buClr>
              <a:buFont typeface="Georgia" pitchFamily="16" charset="0"/>
              <a:buChar char="•"/>
            </a:pPr>
            <a:r>
              <a:rPr lang="en-US" sz="28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Buffer </a:t>
            </a:r>
            <a:r>
              <a:rPr lang="en-US" sz="2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Register</a:t>
            </a:r>
            <a:endParaRPr lang="en-US" sz="28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eaLnBrk="1" hangingPunct="1">
              <a:spcBef>
                <a:spcPts val="300"/>
              </a:spcBef>
              <a:buClr>
                <a:srgbClr val="A04DA3"/>
              </a:buClr>
              <a:buFont typeface="Georgia" pitchFamily="16" charset="0"/>
              <a:buChar char="•"/>
            </a:pPr>
            <a:r>
              <a:rPr lang="en-US" sz="28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Shift Register </a:t>
            </a:r>
          </a:p>
          <a:p>
            <a:pPr lvl="2" eaLnBrk="1" hangingPunct="1">
              <a:spcBef>
                <a:spcPts val="300"/>
              </a:spcBef>
              <a:buClr>
                <a:srgbClr val="53548A"/>
              </a:buClr>
              <a:buFont typeface="Georgia" pitchFamily="16" charset="0"/>
              <a:buAutoNum type="romanLcPeriod"/>
            </a:pPr>
            <a:r>
              <a:rPr lang="en-US" sz="2400" dirty="0">
                <a:solidFill>
                  <a:srgbClr val="53548A"/>
                </a:solidFill>
                <a:latin typeface="Times New Roman" pitchFamily="18" charset="0"/>
                <a:cs typeface="Times New Roman" pitchFamily="18" charset="0"/>
              </a:rPr>
              <a:t>Serial In Serial Out (SISO)</a:t>
            </a:r>
          </a:p>
          <a:p>
            <a:pPr lvl="2" eaLnBrk="1" hangingPunct="1">
              <a:spcBef>
                <a:spcPts val="300"/>
              </a:spcBef>
              <a:buClr>
                <a:srgbClr val="53548A"/>
              </a:buClr>
              <a:buFont typeface="Georgia" pitchFamily="16" charset="0"/>
              <a:buAutoNum type="romanLcPeriod"/>
            </a:pPr>
            <a:r>
              <a:rPr lang="en-US" sz="2400" dirty="0">
                <a:solidFill>
                  <a:srgbClr val="53548A"/>
                </a:solidFill>
                <a:latin typeface="Times New Roman" pitchFamily="18" charset="0"/>
                <a:cs typeface="Times New Roman" pitchFamily="18" charset="0"/>
              </a:rPr>
              <a:t>Serial In Parallel Out (SIPO)</a:t>
            </a:r>
          </a:p>
          <a:p>
            <a:pPr lvl="2" eaLnBrk="1" hangingPunct="1">
              <a:spcBef>
                <a:spcPts val="300"/>
              </a:spcBef>
              <a:buClr>
                <a:srgbClr val="53548A"/>
              </a:buClr>
              <a:buFont typeface="Georgia" pitchFamily="16" charset="0"/>
              <a:buAutoNum type="romanLcPeriod"/>
            </a:pPr>
            <a:r>
              <a:rPr lang="en-US" sz="2400" dirty="0">
                <a:solidFill>
                  <a:srgbClr val="53548A"/>
                </a:solidFill>
                <a:latin typeface="Times New Roman" pitchFamily="18" charset="0"/>
                <a:cs typeface="Times New Roman" pitchFamily="18" charset="0"/>
              </a:rPr>
              <a:t>Parallel In Serial Out (PISO)</a:t>
            </a:r>
          </a:p>
          <a:p>
            <a:pPr lvl="2" eaLnBrk="1" hangingPunct="1">
              <a:spcBef>
                <a:spcPts val="300"/>
              </a:spcBef>
              <a:buClr>
                <a:srgbClr val="53548A"/>
              </a:buClr>
              <a:buFont typeface="Georgia" pitchFamily="16" charset="0"/>
              <a:buAutoNum type="romanLcPeriod"/>
            </a:pPr>
            <a:r>
              <a:rPr lang="en-US" sz="2400" dirty="0">
                <a:solidFill>
                  <a:srgbClr val="53548A"/>
                </a:solidFill>
                <a:latin typeface="Times New Roman" pitchFamily="18" charset="0"/>
                <a:cs typeface="Times New Roman" pitchFamily="18" charset="0"/>
              </a:rPr>
              <a:t>Parallel In Parallel Out (PIPO)</a:t>
            </a:r>
          </a:p>
          <a:p>
            <a:pPr lvl="2" eaLnBrk="1" hangingPunct="1">
              <a:spcBef>
                <a:spcPts val="300"/>
              </a:spcBef>
              <a:buClr>
                <a:srgbClr val="53548A"/>
              </a:buClr>
              <a:buFont typeface="Georgia" pitchFamily="16" charset="0"/>
              <a:buAutoNum type="romanLcPeriod"/>
            </a:pPr>
            <a:r>
              <a:rPr lang="en-US" sz="2400" dirty="0">
                <a:solidFill>
                  <a:srgbClr val="53548A"/>
                </a:solidFill>
                <a:latin typeface="Times New Roman" pitchFamily="18" charset="0"/>
                <a:cs typeface="Times New Roman" pitchFamily="18" charset="0"/>
              </a:rPr>
              <a:t>Bidirectional Shift Register</a:t>
            </a:r>
          </a:p>
          <a:p>
            <a:pPr lvl="2" eaLnBrk="1" hangingPunct="1">
              <a:spcBef>
                <a:spcPts val="300"/>
              </a:spcBef>
              <a:buClr>
                <a:srgbClr val="53548A"/>
              </a:buClr>
              <a:buFont typeface="Georgia" pitchFamily="16" charset="0"/>
              <a:buAutoNum type="romanLcPeriod"/>
            </a:pPr>
            <a:r>
              <a:rPr lang="en-US" sz="2400" dirty="0">
                <a:solidFill>
                  <a:srgbClr val="53548A"/>
                </a:solidFill>
                <a:latin typeface="Times New Roman" pitchFamily="18" charset="0"/>
                <a:cs typeface="Times New Roman" pitchFamily="18" charset="0"/>
              </a:rPr>
              <a:t>Universal Shift Register</a:t>
            </a:r>
          </a:p>
          <a:p>
            <a:pPr eaLnBrk="1" hangingPunct="1">
              <a:spcBef>
                <a:spcPts val="300"/>
              </a:spcBef>
              <a:buClrTx/>
              <a:buFontTx/>
              <a:buNone/>
            </a:pPr>
            <a:endParaRPr lang="en-US" sz="2800" dirty="0">
              <a:solidFill>
                <a:srgbClr val="000000"/>
              </a:solidFill>
              <a:latin typeface="Georgia" pitchFamily="16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B0408C57-2169-49C9-962A-38A3B94FF696}" type="datetime4">
              <a:rPr lang="en-US" smtClean="0"/>
              <a:pPr/>
              <a:t>October 20, 2020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9" name="Text Box 1"/>
          <p:cNvSpPr txBox="1">
            <a:spLocks noChangeArrowheads="1"/>
          </p:cNvSpPr>
          <p:nvPr/>
        </p:nvSpPr>
        <p:spPr bwMode="auto">
          <a:xfrm>
            <a:off x="381000" y="990600"/>
            <a:ext cx="8229600" cy="533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n-US" sz="28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Types of Registers</a:t>
            </a:r>
            <a:endParaRPr lang="en-US" sz="2800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34571616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Text Box 1"/>
          <p:cNvSpPr txBox="1">
            <a:spLocks noChangeArrowheads="1"/>
          </p:cNvSpPr>
          <p:nvPr/>
        </p:nvSpPr>
        <p:spPr bwMode="auto">
          <a:xfrm>
            <a:off x="529392" y="1066800"/>
            <a:ext cx="8229600" cy="6267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n-US" sz="28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Buffer Register</a:t>
            </a:r>
          </a:p>
        </p:txBody>
      </p:sp>
      <p:grpSp>
        <p:nvGrpSpPr>
          <p:cNvPr id="3" name="Group 2"/>
          <p:cNvGrpSpPr>
            <a:grpSpLocks/>
          </p:cNvGrpSpPr>
          <p:nvPr/>
        </p:nvGrpSpPr>
        <p:grpSpPr bwMode="auto">
          <a:xfrm>
            <a:off x="549275" y="2030412"/>
            <a:ext cx="7756525" cy="4141788"/>
            <a:chOff x="317" y="1248"/>
            <a:chExt cx="4886" cy="2609"/>
          </a:xfrm>
        </p:grpSpPr>
        <p:sp>
          <p:nvSpPr>
            <p:cNvPr id="60420" name="Rectangle 3"/>
            <p:cNvSpPr>
              <a:spLocks noChangeArrowheads="1"/>
            </p:cNvSpPr>
            <p:nvPr/>
          </p:nvSpPr>
          <p:spPr bwMode="auto">
            <a:xfrm>
              <a:off x="1111" y="2046"/>
              <a:ext cx="681" cy="725"/>
            </a:xfrm>
            <a:prstGeom prst="rect">
              <a:avLst/>
            </a:prstGeom>
            <a:solidFill>
              <a:srgbClr val="FFFFFF"/>
            </a:solidFill>
            <a:ln w="28440">
              <a:solidFill>
                <a:srgbClr val="000000"/>
              </a:solidFill>
              <a:round/>
              <a:headEnd/>
              <a:tailEnd/>
            </a:ln>
          </p:spPr>
          <p:txBody>
            <a:bodyPr lIns="90000" tIns="46800" rIns="90000" bIns="46800"/>
            <a:lstStyle/>
            <a:p>
              <a:pPr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CA" sz="2000" dirty="0">
                  <a:solidFill>
                    <a:srgbClr val="000000"/>
                  </a:solidFill>
                </a:rPr>
                <a:t>D      Q</a:t>
              </a:r>
            </a:p>
            <a:p>
              <a:pPr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CA" sz="2000" dirty="0">
                <a:solidFill>
                  <a:srgbClr val="000000"/>
                </a:solidFill>
              </a:endParaRPr>
            </a:p>
            <a:p>
              <a:pPr algn="r"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CA" sz="2000" dirty="0">
                  <a:solidFill>
                    <a:srgbClr val="000000"/>
                  </a:solidFill>
                </a:rPr>
                <a:t>Q</a:t>
              </a:r>
            </a:p>
            <a:p>
              <a:pPr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CA" sz="2000" dirty="0">
                <a:solidFill>
                  <a:srgbClr val="000000"/>
                </a:solidFill>
              </a:endParaRPr>
            </a:p>
          </p:txBody>
        </p:sp>
        <p:sp>
          <p:nvSpPr>
            <p:cNvPr id="60421" name="AutoShape 4"/>
            <p:cNvSpPr>
              <a:spLocks noChangeArrowheads="1"/>
            </p:cNvSpPr>
            <p:nvPr/>
          </p:nvSpPr>
          <p:spPr bwMode="auto">
            <a:xfrm rot="5400000">
              <a:off x="1145" y="2471"/>
              <a:ext cx="166" cy="233"/>
            </a:xfrm>
            <a:prstGeom prst="triangle">
              <a:avLst>
                <a:gd name="adj" fmla="val 50000"/>
              </a:avLst>
            </a:prstGeom>
            <a:solidFill>
              <a:srgbClr val="FFFFFF"/>
            </a:solidFill>
            <a:ln w="2844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422" name="Line 5"/>
            <p:cNvSpPr>
              <a:spLocks noChangeShapeType="1"/>
            </p:cNvSpPr>
            <p:nvPr/>
          </p:nvSpPr>
          <p:spPr bwMode="auto">
            <a:xfrm>
              <a:off x="317" y="2597"/>
              <a:ext cx="778" cy="0"/>
            </a:xfrm>
            <a:prstGeom prst="line">
              <a:avLst/>
            </a:prstGeom>
            <a:noFill/>
            <a:ln w="3816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23" name="Line 6"/>
            <p:cNvSpPr>
              <a:spLocks noChangeShapeType="1"/>
            </p:cNvSpPr>
            <p:nvPr/>
          </p:nvSpPr>
          <p:spPr bwMode="auto">
            <a:xfrm>
              <a:off x="770" y="2187"/>
              <a:ext cx="325" cy="0"/>
            </a:xfrm>
            <a:prstGeom prst="line">
              <a:avLst/>
            </a:prstGeom>
            <a:noFill/>
            <a:ln w="3816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24" name="Line 7"/>
            <p:cNvSpPr>
              <a:spLocks noChangeShapeType="1"/>
            </p:cNvSpPr>
            <p:nvPr/>
          </p:nvSpPr>
          <p:spPr bwMode="auto">
            <a:xfrm>
              <a:off x="636" y="3229"/>
              <a:ext cx="3121" cy="0"/>
            </a:xfrm>
            <a:prstGeom prst="line">
              <a:avLst/>
            </a:prstGeom>
            <a:noFill/>
            <a:ln w="3816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25" name="Line 8"/>
            <p:cNvSpPr>
              <a:spLocks noChangeShapeType="1"/>
            </p:cNvSpPr>
            <p:nvPr/>
          </p:nvSpPr>
          <p:spPr bwMode="auto">
            <a:xfrm flipH="1" flipV="1">
              <a:off x="641" y="2594"/>
              <a:ext cx="8" cy="645"/>
            </a:xfrm>
            <a:prstGeom prst="line">
              <a:avLst/>
            </a:prstGeom>
            <a:noFill/>
            <a:ln w="3816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26" name="Line 9"/>
            <p:cNvSpPr>
              <a:spLocks noChangeShapeType="1"/>
            </p:cNvSpPr>
            <p:nvPr/>
          </p:nvSpPr>
          <p:spPr bwMode="auto">
            <a:xfrm flipV="1">
              <a:off x="2246" y="2571"/>
              <a:ext cx="293" cy="8"/>
            </a:xfrm>
            <a:prstGeom prst="line">
              <a:avLst/>
            </a:prstGeom>
            <a:noFill/>
            <a:ln w="3816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27" name="Line 10"/>
            <p:cNvSpPr>
              <a:spLocks noChangeShapeType="1"/>
            </p:cNvSpPr>
            <p:nvPr/>
          </p:nvSpPr>
          <p:spPr bwMode="auto">
            <a:xfrm flipV="1">
              <a:off x="1785" y="2162"/>
              <a:ext cx="238" cy="2"/>
            </a:xfrm>
            <a:prstGeom prst="line">
              <a:avLst/>
            </a:prstGeom>
            <a:noFill/>
            <a:ln w="3816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28" name="Line 11"/>
            <p:cNvSpPr>
              <a:spLocks noChangeShapeType="1"/>
            </p:cNvSpPr>
            <p:nvPr/>
          </p:nvSpPr>
          <p:spPr bwMode="auto">
            <a:xfrm flipH="1" flipV="1">
              <a:off x="2255" y="2569"/>
              <a:ext cx="8" cy="645"/>
            </a:xfrm>
            <a:prstGeom prst="line">
              <a:avLst/>
            </a:prstGeom>
            <a:noFill/>
            <a:ln w="3816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29" name="Line 12"/>
            <p:cNvSpPr>
              <a:spLocks noChangeShapeType="1"/>
            </p:cNvSpPr>
            <p:nvPr/>
          </p:nvSpPr>
          <p:spPr bwMode="auto">
            <a:xfrm flipH="1" flipV="1">
              <a:off x="784" y="1559"/>
              <a:ext cx="4" cy="638"/>
            </a:xfrm>
            <a:prstGeom prst="line">
              <a:avLst/>
            </a:prstGeom>
            <a:noFill/>
            <a:ln w="3816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30" name="Text Box 13"/>
            <p:cNvSpPr txBox="1">
              <a:spLocks noChangeArrowheads="1"/>
            </p:cNvSpPr>
            <p:nvPr/>
          </p:nvSpPr>
          <p:spPr bwMode="auto">
            <a:xfrm>
              <a:off x="482" y="1291"/>
              <a:ext cx="474" cy="2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charset="0"/>
                  <a:ea typeface="WenQuanYi Micro Hei" charset="0"/>
                  <a:cs typeface="WenQuanYi Micro Hei" charset="0"/>
                </a:defRPr>
              </a:lvl1pPr>
              <a:lvl2pPr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charset="0"/>
                  <a:ea typeface="WenQuanYi Micro Hei" charset="0"/>
                  <a:cs typeface="WenQuanYi Micro Hei" charset="0"/>
                </a:defRPr>
              </a:lvl2pPr>
              <a:lvl3pPr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charset="0"/>
                  <a:ea typeface="WenQuanYi Micro Hei" charset="0"/>
                  <a:cs typeface="WenQuanYi Micro Hei" charset="0"/>
                </a:defRPr>
              </a:lvl3pPr>
              <a:lvl4pPr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charset="0"/>
                  <a:ea typeface="WenQuanYi Micro Hei" charset="0"/>
                  <a:cs typeface="WenQuanYi Micro Hei" charset="0"/>
                </a:defRPr>
              </a:lvl4pPr>
              <a:lvl5pPr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charset="0"/>
                  <a:ea typeface="WenQuanYi Micro Hei" charset="0"/>
                  <a:cs typeface="WenQuanYi Micro Hei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charset="0"/>
                  <a:ea typeface="WenQuanYi Micro Hei" charset="0"/>
                  <a:cs typeface="WenQuanYi Micro Hei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charset="0"/>
                  <a:ea typeface="WenQuanYi Micro Hei" charset="0"/>
                  <a:cs typeface="WenQuanYi Micro Hei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charset="0"/>
                  <a:ea typeface="WenQuanYi Micro Hei" charset="0"/>
                  <a:cs typeface="WenQuanYi Micro Hei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charset="0"/>
                  <a:ea typeface="WenQuanYi Micro Hei" charset="0"/>
                  <a:cs typeface="WenQuanYi Micro Hei" charset="0"/>
                </a:defRPr>
              </a:lvl9pPr>
            </a:lstStyle>
            <a:p>
              <a:pPr eaLnBrk="1" hangingPunct="1">
                <a:buClrTx/>
                <a:buFontTx/>
                <a:buNone/>
              </a:pPr>
              <a:r>
                <a:rPr lang="en-CA">
                  <a:solidFill>
                    <a:srgbClr val="000000"/>
                  </a:solidFill>
                  <a:latin typeface="Georgia" pitchFamily="16" charset="0"/>
                </a:rPr>
                <a:t>Input</a:t>
              </a:r>
            </a:p>
          </p:txBody>
        </p:sp>
        <p:sp>
          <p:nvSpPr>
            <p:cNvPr id="60431" name="Text Box 14"/>
            <p:cNvSpPr txBox="1">
              <a:spLocks noChangeArrowheads="1"/>
            </p:cNvSpPr>
            <p:nvPr/>
          </p:nvSpPr>
          <p:spPr bwMode="auto">
            <a:xfrm>
              <a:off x="1716" y="3623"/>
              <a:ext cx="574" cy="2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charset="0"/>
                  <a:ea typeface="WenQuanYi Micro Hei" charset="0"/>
                  <a:cs typeface="WenQuanYi Micro Hei" charset="0"/>
                </a:defRPr>
              </a:lvl1pPr>
              <a:lvl2pPr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charset="0"/>
                  <a:ea typeface="WenQuanYi Micro Hei" charset="0"/>
                  <a:cs typeface="WenQuanYi Micro Hei" charset="0"/>
                </a:defRPr>
              </a:lvl2pPr>
              <a:lvl3pPr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charset="0"/>
                  <a:ea typeface="WenQuanYi Micro Hei" charset="0"/>
                  <a:cs typeface="WenQuanYi Micro Hei" charset="0"/>
                </a:defRPr>
              </a:lvl3pPr>
              <a:lvl4pPr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charset="0"/>
                  <a:ea typeface="WenQuanYi Micro Hei" charset="0"/>
                  <a:cs typeface="WenQuanYi Micro Hei" charset="0"/>
                </a:defRPr>
              </a:lvl4pPr>
              <a:lvl5pPr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charset="0"/>
                  <a:ea typeface="WenQuanYi Micro Hei" charset="0"/>
                  <a:cs typeface="WenQuanYi Micro Hei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charset="0"/>
                  <a:ea typeface="WenQuanYi Micro Hei" charset="0"/>
                  <a:cs typeface="WenQuanYi Micro Hei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charset="0"/>
                  <a:ea typeface="WenQuanYi Micro Hei" charset="0"/>
                  <a:cs typeface="WenQuanYi Micro Hei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charset="0"/>
                  <a:ea typeface="WenQuanYi Micro Hei" charset="0"/>
                  <a:cs typeface="WenQuanYi Micro Hei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charset="0"/>
                  <a:ea typeface="WenQuanYi Micro Hei" charset="0"/>
                  <a:cs typeface="WenQuanYi Micro Hei" charset="0"/>
                </a:defRPr>
              </a:lvl9pPr>
            </a:lstStyle>
            <a:p>
              <a:pPr eaLnBrk="1" hangingPunct="1">
                <a:buClrTx/>
                <a:buFontTx/>
                <a:buNone/>
              </a:pPr>
              <a:r>
                <a:rPr lang="en-CA">
                  <a:solidFill>
                    <a:srgbClr val="000000"/>
                  </a:solidFill>
                  <a:latin typeface="Georgia" pitchFamily="16" charset="0"/>
                </a:rPr>
                <a:t>Output</a:t>
              </a:r>
            </a:p>
          </p:txBody>
        </p:sp>
        <p:sp>
          <p:nvSpPr>
            <p:cNvPr id="60432" name="Oval 15"/>
            <p:cNvSpPr>
              <a:spLocks noChangeArrowheads="1"/>
            </p:cNvSpPr>
            <p:nvPr/>
          </p:nvSpPr>
          <p:spPr bwMode="auto">
            <a:xfrm>
              <a:off x="599" y="2567"/>
              <a:ext cx="95" cy="81"/>
            </a:xfrm>
            <a:prstGeom prst="ellipse">
              <a:avLst/>
            </a:prstGeom>
            <a:solidFill>
              <a:srgbClr val="000000"/>
            </a:solidFill>
            <a:ln w="2844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433" name="Oval 16"/>
            <p:cNvSpPr>
              <a:spLocks noChangeArrowheads="1"/>
            </p:cNvSpPr>
            <p:nvPr/>
          </p:nvSpPr>
          <p:spPr bwMode="auto">
            <a:xfrm>
              <a:off x="2214" y="3180"/>
              <a:ext cx="95" cy="81"/>
            </a:xfrm>
            <a:prstGeom prst="ellipse">
              <a:avLst/>
            </a:prstGeom>
            <a:solidFill>
              <a:srgbClr val="000000"/>
            </a:solidFill>
            <a:ln w="2844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434" name="Line 17"/>
            <p:cNvSpPr>
              <a:spLocks noChangeShapeType="1"/>
            </p:cNvSpPr>
            <p:nvPr/>
          </p:nvSpPr>
          <p:spPr bwMode="auto">
            <a:xfrm flipH="1">
              <a:off x="2007" y="2172"/>
              <a:ext cx="2" cy="1413"/>
            </a:xfrm>
            <a:prstGeom prst="line">
              <a:avLst/>
            </a:prstGeom>
            <a:noFill/>
            <a:ln w="38160">
              <a:solidFill>
                <a:srgbClr val="000000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35" name="Rectangle 18"/>
            <p:cNvSpPr>
              <a:spLocks noChangeArrowheads="1"/>
            </p:cNvSpPr>
            <p:nvPr/>
          </p:nvSpPr>
          <p:spPr bwMode="auto">
            <a:xfrm>
              <a:off x="2548" y="2020"/>
              <a:ext cx="681" cy="725"/>
            </a:xfrm>
            <a:prstGeom prst="rect">
              <a:avLst/>
            </a:prstGeom>
            <a:solidFill>
              <a:srgbClr val="FFFFFF"/>
            </a:solidFill>
            <a:ln w="28440">
              <a:solidFill>
                <a:srgbClr val="000000"/>
              </a:solidFill>
              <a:round/>
              <a:headEnd/>
              <a:tailEnd/>
            </a:ln>
          </p:spPr>
          <p:txBody>
            <a:bodyPr lIns="90000" tIns="46800" rIns="90000" bIns="46800"/>
            <a:lstStyle/>
            <a:p>
              <a:pPr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CA" sz="2000" dirty="0">
                  <a:solidFill>
                    <a:srgbClr val="000000"/>
                  </a:solidFill>
                </a:rPr>
                <a:t>D       Q</a:t>
              </a:r>
            </a:p>
            <a:p>
              <a:pPr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CA" sz="2000" dirty="0">
                <a:solidFill>
                  <a:srgbClr val="000000"/>
                </a:solidFill>
              </a:endParaRPr>
            </a:p>
            <a:p>
              <a:pPr algn="r"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CA" sz="2000" dirty="0">
                  <a:solidFill>
                    <a:srgbClr val="000000"/>
                  </a:solidFill>
                </a:rPr>
                <a:t>    Q</a:t>
              </a:r>
            </a:p>
            <a:p>
              <a:pPr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CA" sz="2000" dirty="0">
                <a:solidFill>
                  <a:srgbClr val="000000"/>
                </a:solidFill>
              </a:endParaRPr>
            </a:p>
          </p:txBody>
        </p:sp>
        <p:sp>
          <p:nvSpPr>
            <p:cNvPr id="60436" name="AutoShape 19"/>
            <p:cNvSpPr>
              <a:spLocks noChangeArrowheads="1"/>
            </p:cNvSpPr>
            <p:nvPr/>
          </p:nvSpPr>
          <p:spPr bwMode="auto">
            <a:xfrm rot="5400000">
              <a:off x="2588" y="2445"/>
              <a:ext cx="166" cy="233"/>
            </a:xfrm>
            <a:prstGeom prst="triangle">
              <a:avLst>
                <a:gd name="adj" fmla="val 50000"/>
              </a:avLst>
            </a:prstGeom>
            <a:solidFill>
              <a:srgbClr val="FFFFFF"/>
            </a:solidFill>
            <a:ln w="2844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437" name="Line 20"/>
            <p:cNvSpPr>
              <a:spLocks noChangeShapeType="1"/>
            </p:cNvSpPr>
            <p:nvPr/>
          </p:nvSpPr>
          <p:spPr bwMode="auto">
            <a:xfrm>
              <a:off x="2206" y="2161"/>
              <a:ext cx="325" cy="0"/>
            </a:xfrm>
            <a:prstGeom prst="line">
              <a:avLst/>
            </a:prstGeom>
            <a:noFill/>
            <a:ln w="3816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38" name="Line 21"/>
            <p:cNvSpPr>
              <a:spLocks noChangeShapeType="1"/>
            </p:cNvSpPr>
            <p:nvPr/>
          </p:nvSpPr>
          <p:spPr bwMode="auto">
            <a:xfrm flipV="1">
              <a:off x="3221" y="2137"/>
              <a:ext cx="238" cy="2"/>
            </a:xfrm>
            <a:prstGeom prst="line">
              <a:avLst/>
            </a:prstGeom>
            <a:noFill/>
            <a:ln w="3816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39" name="Line 22"/>
            <p:cNvSpPr>
              <a:spLocks noChangeShapeType="1"/>
            </p:cNvSpPr>
            <p:nvPr/>
          </p:nvSpPr>
          <p:spPr bwMode="auto">
            <a:xfrm flipH="1" flipV="1">
              <a:off x="2220" y="1534"/>
              <a:ext cx="4" cy="638"/>
            </a:xfrm>
            <a:prstGeom prst="line">
              <a:avLst/>
            </a:prstGeom>
            <a:noFill/>
            <a:ln w="3816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40" name="Text Box 23"/>
            <p:cNvSpPr txBox="1">
              <a:spLocks noChangeArrowheads="1"/>
            </p:cNvSpPr>
            <p:nvPr/>
          </p:nvSpPr>
          <p:spPr bwMode="auto">
            <a:xfrm>
              <a:off x="3153" y="3598"/>
              <a:ext cx="574" cy="2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charset="0"/>
                  <a:ea typeface="WenQuanYi Micro Hei" charset="0"/>
                  <a:cs typeface="WenQuanYi Micro Hei" charset="0"/>
                </a:defRPr>
              </a:lvl1pPr>
              <a:lvl2pPr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charset="0"/>
                  <a:ea typeface="WenQuanYi Micro Hei" charset="0"/>
                  <a:cs typeface="WenQuanYi Micro Hei" charset="0"/>
                </a:defRPr>
              </a:lvl2pPr>
              <a:lvl3pPr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charset="0"/>
                  <a:ea typeface="WenQuanYi Micro Hei" charset="0"/>
                  <a:cs typeface="WenQuanYi Micro Hei" charset="0"/>
                </a:defRPr>
              </a:lvl3pPr>
              <a:lvl4pPr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charset="0"/>
                  <a:ea typeface="WenQuanYi Micro Hei" charset="0"/>
                  <a:cs typeface="WenQuanYi Micro Hei" charset="0"/>
                </a:defRPr>
              </a:lvl4pPr>
              <a:lvl5pPr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charset="0"/>
                  <a:ea typeface="WenQuanYi Micro Hei" charset="0"/>
                  <a:cs typeface="WenQuanYi Micro Hei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charset="0"/>
                  <a:ea typeface="WenQuanYi Micro Hei" charset="0"/>
                  <a:cs typeface="WenQuanYi Micro Hei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charset="0"/>
                  <a:ea typeface="WenQuanYi Micro Hei" charset="0"/>
                  <a:cs typeface="WenQuanYi Micro Hei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charset="0"/>
                  <a:ea typeface="WenQuanYi Micro Hei" charset="0"/>
                  <a:cs typeface="WenQuanYi Micro Hei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charset="0"/>
                  <a:ea typeface="WenQuanYi Micro Hei" charset="0"/>
                  <a:cs typeface="WenQuanYi Micro Hei" charset="0"/>
                </a:defRPr>
              </a:lvl9pPr>
            </a:lstStyle>
            <a:p>
              <a:pPr eaLnBrk="1" hangingPunct="1">
                <a:buClrTx/>
                <a:buFontTx/>
                <a:buNone/>
              </a:pPr>
              <a:r>
                <a:rPr lang="en-CA">
                  <a:solidFill>
                    <a:srgbClr val="000000"/>
                  </a:solidFill>
                  <a:latin typeface="Georgia" pitchFamily="16" charset="0"/>
                </a:rPr>
                <a:t>Output</a:t>
              </a:r>
            </a:p>
          </p:txBody>
        </p:sp>
        <p:sp>
          <p:nvSpPr>
            <p:cNvPr id="60441" name="Line 24"/>
            <p:cNvSpPr>
              <a:spLocks noChangeShapeType="1"/>
            </p:cNvSpPr>
            <p:nvPr/>
          </p:nvSpPr>
          <p:spPr bwMode="auto">
            <a:xfrm flipH="1">
              <a:off x="3437" y="2141"/>
              <a:ext cx="2" cy="1413"/>
            </a:xfrm>
            <a:prstGeom prst="line">
              <a:avLst/>
            </a:prstGeom>
            <a:noFill/>
            <a:ln w="38160">
              <a:solidFill>
                <a:srgbClr val="000000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42" name="Rectangle 25"/>
            <p:cNvSpPr>
              <a:spLocks noChangeArrowheads="1"/>
            </p:cNvSpPr>
            <p:nvPr/>
          </p:nvSpPr>
          <p:spPr bwMode="auto">
            <a:xfrm>
              <a:off x="4023" y="2020"/>
              <a:ext cx="681" cy="725"/>
            </a:xfrm>
            <a:prstGeom prst="rect">
              <a:avLst/>
            </a:prstGeom>
            <a:solidFill>
              <a:srgbClr val="FFFFFF"/>
            </a:solidFill>
            <a:ln w="28440">
              <a:solidFill>
                <a:srgbClr val="000000"/>
              </a:solidFill>
              <a:round/>
              <a:headEnd/>
              <a:tailEnd/>
            </a:ln>
          </p:spPr>
          <p:txBody>
            <a:bodyPr lIns="90000" tIns="46800" rIns="90000" bIns="46800"/>
            <a:lstStyle/>
            <a:p>
              <a:pPr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CA" sz="2000">
                  <a:solidFill>
                    <a:srgbClr val="000000"/>
                  </a:solidFill>
                </a:rPr>
                <a:t>D      Q</a:t>
              </a:r>
            </a:p>
            <a:p>
              <a:pPr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CA" sz="2000">
                <a:solidFill>
                  <a:srgbClr val="000000"/>
                </a:solidFill>
              </a:endParaRPr>
            </a:p>
            <a:p>
              <a:pPr algn="r"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CA" sz="2000">
                  <a:solidFill>
                    <a:srgbClr val="000000"/>
                  </a:solidFill>
                </a:rPr>
                <a:t>Q</a:t>
              </a:r>
            </a:p>
            <a:p>
              <a:pPr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CA" sz="2000">
                <a:solidFill>
                  <a:srgbClr val="000000"/>
                </a:solidFill>
              </a:endParaRPr>
            </a:p>
          </p:txBody>
        </p:sp>
        <p:sp>
          <p:nvSpPr>
            <p:cNvPr id="60443" name="AutoShape 26"/>
            <p:cNvSpPr>
              <a:spLocks noChangeArrowheads="1"/>
            </p:cNvSpPr>
            <p:nvPr/>
          </p:nvSpPr>
          <p:spPr bwMode="auto">
            <a:xfrm rot="5400000">
              <a:off x="4064" y="2445"/>
              <a:ext cx="166" cy="233"/>
            </a:xfrm>
            <a:prstGeom prst="triangle">
              <a:avLst>
                <a:gd name="adj" fmla="val 50000"/>
              </a:avLst>
            </a:prstGeom>
            <a:solidFill>
              <a:srgbClr val="FFFFFF"/>
            </a:solidFill>
            <a:ln w="2844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444" name="Line 27"/>
            <p:cNvSpPr>
              <a:spLocks noChangeShapeType="1"/>
            </p:cNvSpPr>
            <p:nvPr/>
          </p:nvSpPr>
          <p:spPr bwMode="auto">
            <a:xfrm>
              <a:off x="3682" y="2161"/>
              <a:ext cx="325" cy="0"/>
            </a:xfrm>
            <a:prstGeom prst="line">
              <a:avLst/>
            </a:prstGeom>
            <a:noFill/>
            <a:ln w="3816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45" name="Line 28"/>
            <p:cNvSpPr>
              <a:spLocks noChangeShapeType="1"/>
            </p:cNvSpPr>
            <p:nvPr/>
          </p:nvSpPr>
          <p:spPr bwMode="auto">
            <a:xfrm flipV="1">
              <a:off x="4697" y="2137"/>
              <a:ext cx="238" cy="2"/>
            </a:xfrm>
            <a:prstGeom prst="line">
              <a:avLst/>
            </a:prstGeom>
            <a:noFill/>
            <a:ln w="3816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46" name="Line 29"/>
            <p:cNvSpPr>
              <a:spLocks noChangeShapeType="1"/>
            </p:cNvSpPr>
            <p:nvPr/>
          </p:nvSpPr>
          <p:spPr bwMode="auto">
            <a:xfrm flipH="1" flipV="1">
              <a:off x="3696" y="1534"/>
              <a:ext cx="4" cy="638"/>
            </a:xfrm>
            <a:prstGeom prst="line">
              <a:avLst/>
            </a:prstGeom>
            <a:noFill/>
            <a:ln w="3816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47" name="Text Box 30"/>
            <p:cNvSpPr txBox="1">
              <a:spLocks noChangeArrowheads="1"/>
            </p:cNvSpPr>
            <p:nvPr/>
          </p:nvSpPr>
          <p:spPr bwMode="auto">
            <a:xfrm>
              <a:off x="4629" y="3598"/>
              <a:ext cx="574" cy="2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charset="0"/>
                  <a:ea typeface="WenQuanYi Micro Hei" charset="0"/>
                  <a:cs typeface="WenQuanYi Micro Hei" charset="0"/>
                </a:defRPr>
              </a:lvl1pPr>
              <a:lvl2pPr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charset="0"/>
                  <a:ea typeface="WenQuanYi Micro Hei" charset="0"/>
                  <a:cs typeface="WenQuanYi Micro Hei" charset="0"/>
                </a:defRPr>
              </a:lvl2pPr>
              <a:lvl3pPr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charset="0"/>
                  <a:ea typeface="WenQuanYi Micro Hei" charset="0"/>
                  <a:cs typeface="WenQuanYi Micro Hei" charset="0"/>
                </a:defRPr>
              </a:lvl3pPr>
              <a:lvl4pPr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charset="0"/>
                  <a:ea typeface="WenQuanYi Micro Hei" charset="0"/>
                  <a:cs typeface="WenQuanYi Micro Hei" charset="0"/>
                </a:defRPr>
              </a:lvl4pPr>
              <a:lvl5pPr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charset="0"/>
                  <a:ea typeface="WenQuanYi Micro Hei" charset="0"/>
                  <a:cs typeface="WenQuanYi Micro Hei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charset="0"/>
                  <a:ea typeface="WenQuanYi Micro Hei" charset="0"/>
                  <a:cs typeface="WenQuanYi Micro Hei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charset="0"/>
                  <a:ea typeface="WenQuanYi Micro Hei" charset="0"/>
                  <a:cs typeface="WenQuanYi Micro Hei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charset="0"/>
                  <a:ea typeface="WenQuanYi Micro Hei" charset="0"/>
                  <a:cs typeface="WenQuanYi Micro Hei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charset="0"/>
                  <a:ea typeface="WenQuanYi Micro Hei" charset="0"/>
                  <a:cs typeface="WenQuanYi Micro Hei" charset="0"/>
                </a:defRPr>
              </a:lvl9pPr>
            </a:lstStyle>
            <a:p>
              <a:pPr eaLnBrk="1" hangingPunct="1">
                <a:buClrTx/>
                <a:buFontTx/>
                <a:buNone/>
              </a:pPr>
              <a:r>
                <a:rPr lang="en-CA">
                  <a:solidFill>
                    <a:srgbClr val="000000"/>
                  </a:solidFill>
                  <a:latin typeface="Georgia" pitchFamily="16" charset="0"/>
                </a:rPr>
                <a:t>Output</a:t>
              </a:r>
            </a:p>
          </p:txBody>
        </p:sp>
        <p:sp>
          <p:nvSpPr>
            <p:cNvPr id="60448" name="Line 31"/>
            <p:cNvSpPr>
              <a:spLocks noChangeShapeType="1"/>
            </p:cNvSpPr>
            <p:nvPr/>
          </p:nvSpPr>
          <p:spPr bwMode="auto">
            <a:xfrm flipH="1">
              <a:off x="4913" y="2141"/>
              <a:ext cx="2" cy="1413"/>
            </a:xfrm>
            <a:prstGeom prst="line">
              <a:avLst/>
            </a:prstGeom>
            <a:noFill/>
            <a:ln w="38160">
              <a:solidFill>
                <a:srgbClr val="000000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49" name="Line 32"/>
            <p:cNvSpPr>
              <a:spLocks noChangeShapeType="1"/>
            </p:cNvSpPr>
            <p:nvPr/>
          </p:nvSpPr>
          <p:spPr bwMode="auto">
            <a:xfrm flipV="1">
              <a:off x="3727" y="2569"/>
              <a:ext cx="293" cy="8"/>
            </a:xfrm>
            <a:prstGeom prst="line">
              <a:avLst/>
            </a:prstGeom>
            <a:noFill/>
            <a:ln w="3816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50" name="Line 33"/>
            <p:cNvSpPr>
              <a:spLocks noChangeShapeType="1"/>
            </p:cNvSpPr>
            <p:nvPr/>
          </p:nvSpPr>
          <p:spPr bwMode="auto">
            <a:xfrm flipH="1" flipV="1">
              <a:off x="3736" y="2567"/>
              <a:ext cx="8" cy="645"/>
            </a:xfrm>
            <a:prstGeom prst="line">
              <a:avLst/>
            </a:prstGeom>
            <a:noFill/>
            <a:ln w="3816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51" name="Text Box 34"/>
            <p:cNvSpPr txBox="1">
              <a:spLocks noChangeArrowheads="1"/>
            </p:cNvSpPr>
            <p:nvPr/>
          </p:nvSpPr>
          <p:spPr bwMode="auto">
            <a:xfrm>
              <a:off x="1926" y="1248"/>
              <a:ext cx="474" cy="2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charset="0"/>
                  <a:ea typeface="WenQuanYi Micro Hei" charset="0"/>
                  <a:cs typeface="WenQuanYi Micro Hei" charset="0"/>
                </a:defRPr>
              </a:lvl1pPr>
              <a:lvl2pPr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charset="0"/>
                  <a:ea typeface="WenQuanYi Micro Hei" charset="0"/>
                  <a:cs typeface="WenQuanYi Micro Hei" charset="0"/>
                </a:defRPr>
              </a:lvl2pPr>
              <a:lvl3pPr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charset="0"/>
                  <a:ea typeface="WenQuanYi Micro Hei" charset="0"/>
                  <a:cs typeface="WenQuanYi Micro Hei" charset="0"/>
                </a:defRPr>
              </a:lvl3pPr>
              <a:lvl4pPr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charset="0"/>
                  <a:ea typeface="WenQuanYi Micro Hei" charset="0"/>
                  <a:cs typeface="WenQuanYi Micro Hei" charset="0"/>
                </a:defRPr>
              </a:lvl4pPr>
              <a:lvl5pPr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charset="0"/>
                  <a:ea typeface="WenQuanYi Micro Hei" charset="0"/>
                  <a:cs typeface="WenQuanYi Micro Hei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charset="0"/>
                  <a:ea typeface="WenQuanYi Micro Hei" charset="0"/>
                  <a:cs typeface="WenQuanYi Micro Hei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charset="0"/>
                  <a:ea typeface="WenQuanYi Micro Hei" charset="0"/>
                  <a:cs typeface="WenQuanYi Micro Hei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charset="0"/>
                  <a:ea typeface="WenQuanYi Micro Hei" charset="0"/>
                  <a:cs typeface="WenQuanYi Micro Hei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charset="0"/>
                  <a:ea typeface="WenQuanYi Micro Hei" charset="0"/>
                  <a:cs typeface="WenQuanYi Micro Hei" charset="0"/>
                </a:defRPr>
              </a:lvl9pPr>
            </a:lstStyle>
            <a:p>
              <a:pPr eaLnBrk="1" hangingPunct="1">
                <a:buClrTx/>
                <a:buFontTx/>
                <a:buNone/>
              </a:pPr>
              <a:r>
                <a:rPr lang="en-CA">
                  <a:solidFill>
                    <a:srgbClr val="000000"/>
                  </a:solidFill>
                  <a:latin typeface="Georgia" pitchFamily="16" charset="0"/>
                </a:rPr>
                <a:t>Input</a:t>
              </a:r>
            </a:p>
          </p:txBody>
        </p:sp>
        <p:sp>
          <p:nvSpPr>
            <p:cNvPr id="60452" name="Text Box 35"/>
            <p:cNvSpPr txBox="1">
              <a:spLocks noChangeArrowheads="1"/>
            </p:cNvSpPr>
            <p:nvPr/>
          </p:nvSpPr>
          <p:spPr bwMode="auto">
            <a:xfrm>
              <a:off x="3424" y="1259"/>
              <a:ext cx="474" cy="2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charset="0"/>
                  <a:ea typeface="WenQuanYi Micro Hei" charset="0"/>
                  <a:cs typeface="WenQuanYi Micro Hei" charset="0"/>
                </a:defRPr>
              </a:lvl1pPr>
              <a:lvl2pPr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charset="0"/>
                  <a:ea typeface="WenQuanYi Micro Hei" charset="0"/>
                  <a:cs typeface="WenQuanYi Micro Hei" charset="0"/>
                </a:defRPr>
              </a:lvl2pPr>
              <a:lvl3pPr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charset="0"/>
                  <a:ea typeface="WenQuanYi Micro Hei" charset="0"/>
                  <a:cs typeface="WenQuanYi Micro Hei" charset="0"/>
                </a:defRPr>
              </a:lvl3pPr>
              <a:lvl4pPr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charset="0"/>
                  <a:ea typeface="WenQuanYi Micro Hei" charset="0"/>
                  <a:cs typeface="WenQuanYi Micro Hei" charset="0"/>
                </a:defRPr>
              </a:lvl4pPr>
              <a:lvl5pPr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charset="0"/>
                  <a:ea typeface="WenQuanYi Micro Hei" charset="0"/>
                  <a:cs typeface="WenQuanYi Micro Hei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charset="0"/>
                  <a:ea typeface="WenQuanYi Micro Hei" charset="0"/>
                  <a:cs typeface="WenQuanYi Micro Hei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charset="0"/>
                  <a:ea typeface="WenQuanYi Micro Hei" charset="0"/>
                  <a:cs typeface="WenQuanYi Micro Hei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charset="0"/>
                  <a:ea typeface="WenQuanYi Micro Hei" charset="0"/>
                  <a:cs typeface="WenQuanYi Micro Hei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charset="0"/>
                  <a:ea typeface="WenQuanYi Micro Hei" charset="0"/>
                  <a:cs typeface="WenQuanYi Micro Hei" charset="0"/>
                </a:defRPr>
              </a:lvl9pPr>
            </a:lstStyle>
            <a:p>
              <a:pPr eaLnBrk="1" hangingPunct="1">
                <a:buClrTx/>
                <a:buFontTx/>
                <a:buNone/>
              </a:pPr>
              <a:r>
                <a:rPr lang="en-CA">
                  <a:solidFill>
                    <a:srgbClr val="000000"/>
                  </a:solidFill>
                  <a:latin typeface="Georgia" pitchFamily="16" charset="0"/>
                </a:rPr>
                <a:t>Input</a:t>
              </a:r>
            </a:p>
          </p:txBody>
        </p:sp>
        <p:sp>
          <p:nvSpPr>
            <p:cNvPr id="60453" name="Line 36"/>
            <p:cNvSpPr>
              <a:spLocks noChangeShapeType="1"/>
            </p:cNvSpPr>
            <p:nvPr/>
          </p:nvSpPr>
          <p:spPr bwMode="auto">
            <a:xfrm>
              <a:off x="1563" y="2465"/>
              <a:ext cx="184" cy="0"/>
            </a:xfrm>
            <a:prstGeom prst="line">
              <a:avLst/>
            </a:prstGeom>
            <a:noFill/>
            <a:ln w="3816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54" name="Line 37"/>
            <p:cNvSpPr>
              <a:spLocks noChangeShapeType="1"/>
            </p:cNvSpPr>
            <p:nvPr/>
          </p:nvSpPr>
          <p:spPr bwMode="auto">
            <a:xfrm>
              <a:off x="3051" y="2465"/>
              <a:ext cx="184" cy="0"/>
            </a:xfrm>
            <a:prstGeom prst="line">
              <a:avLst/>
            </a:prstGeom>
            <a:noFill/>
            <a:ln w="3816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55" name="Line 38"/>
            <p:cNvSpPr>
              <a:spLocks noChangeShapeType="1"/>
            </p:cNvSpPr>
            <p:nvPr/>
          </p:nvSpPr>
          <p:spPr bwMode="auto">
            <a:xfrm>
              <a:off x="4491" y="2417"/>
              <a:ext cx="184" cy="0"/>
            </a:xfrm>
            <a:prstGeom prst="line">
              <a:avLst/>
            </a:prstGeom>
            <a:noFill/>
            <a:ln w="3816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ED26D610-5509-47B4-8ADF-0E42F19CA871}" type="datetime4">
              <a:rPr lang="en-US" smtClean="0"/>
              <a:pPr/>
              <a:t>October 20, 2020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64118628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>
          <a:xfrm>
            <a:off x="302569" y="1173162"/>
            <a:ext cx="8229600" cy="609600"/>
          </a:xfrm>
        </p:spPr>
        <p:txBody>
          <a:bodyPr>
            <a:noAutofit/>
          </a:bodyPr>
          <a:lstStyle/>
          <a:p>
            <a:pPr algn="ctr" eaLnBrk="1" hangingPunct="1"/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Shift Registers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idx="1"/>
          </p:nvPr>
        </p:nvSpPr>
        <p:spPr>
          <a:xfrm>
            <a:off x="303213" y="1938337"/>
            <a:ext cx="5286375" cy="4429125"/>
          </a:xfrm>
        </p:spPr>
        <p:txBody>
          <a:bodyPr/>
          <a:lstStyle/>
          <a:p>
            <a:pPr eaLnBrk="1" hangingPunct="1"/>
            <a:r>
              <a:rPr lang="en-US" sz="2400" u="sng" dirty="0" smtClean="0"/>
              <a:t>SISO:</a:t>
            </a:r>
            <a:r>
              <a:rPr lang="en-US" sz="2400" dirty="0" smtClean="0"/>
              <a:t> Serial In, Serial Out</a:t>
            </a:r>
          </a:p>
          <a:p>
            <a:pPr eaLnBrk="1" hangingPunct="1"/>
            <a:endParaRPr lang="en-CA" sz="2400" dirty="0" smtClean="0"/>
          </a:p>
          <a:p>
            <a:pPr eaLnBrk="1" hangingPunct="1"/>
            <a:endParaRPr lang="en-US" sz="2400" dirty="0" smtClean="0"/>
          </a:p>
          <a:p>
            <a:pPr eaLnBrk="1" hangingPunct="1"/>
            <a:r>
              <a:rPr lang="en-US" sz="2400" u="sng" dirty="0" smtClean="0"/>
              <a:t>SIPO:</a:t>
            </a:r>
            <a:r>
              <a:rPr lang="en-US" sz="2400" dirty="0" smtClean="0"/>
              <a:t> Serial In, Parallel Out</a:t>
            </a:r>
          </a:p>
          <a:p>
            <a:pPr eaLnBrk="1" hangingPunct="1"/>
            <a:endParaRPr lang="en-CA" sz="2400" dirty="0" smtClean="0"/>
          </a:p>
          <a:p>
            <a:pPr eaLnBrk="1" hangingPunct="1"/>
            <a:endParaRPr lang="en-US" sz="2400" dirty="0" smtClean="0"/>
          </a:p>
          <a:p>
            <a:pPr eaLnBrk="1" hangingPunct="1"/>
            <a:r>
              <a:rPr lang="en-US" sz="2400" u="sng" dirty="0" smtClean="0"/>
              <a:t>PISO:</a:t>
            </a:r>
            <a:r>
              <a:rPr lang="en-US" sz="2400" dirty="0" smtClean="0"/>
              <a:t>  Parallel In, Serial Out</a:t>
            </a:r>
          </a:p>
          <a:p>
            <a:pPr eaLnBrk="1" hangingPunct="1"/>
            <a:endParaRPr lang="en-CA" sz="2400" dirty="0" smtClean="0"/>
          </a:p>
          <a:p>
            <a:pPr eaLnBrk="1" hangingPunct="1"/>
            <a:endParaRPr lang="en-US" sz="2400" dirty="0" smtClean="0"/>
          </a:p>
          <a:p>
            <a:pPr eaLnBrk="1" hangingPunct="1"/>
            <a:r>
              <a:rPr lang="en-US" sz="2400" u="sng" dirty="0" smtClean="0"/>
              <a:t>PIPO:</a:t>
            </a:r>
            <a:r>
              <a:rPr lang="en-US" sz="2400" dirty="0" smtClean="0"/>
              <a:t>  Parallel In, Parallel Out</a:t>
            </a:r>
          </a:p>
        </p:txBody>
      </p:sp>
      <p:grpSp>
        <p:nvGrpSpPr>
          <p:cNvPr id="2" name="Group 24"/>
          <p:cNvGrpSpPr>
            <a:grpSpLocks/>
          </p:cNvGrpSpPr>
          <p:nvPr/>
        </p:nvGrpSpPr>
        <p:grpSpPr bwMode="auto">
          <a:xfrm>
            <a:off x="5580063" y="1901825"/>
            <a:ext cx="3373437" cy="412750"/>
            <a:chOff x="5579389" y="1185621"/>
            <a:chExt cx="3374617" cy="413025"/>
          </a:xfrm>
        </p:grpSpPr>
        <p:sp>
          <p:nvSpPr>
            <p:cNvPr id="21545" name="Rectangle 10"/>
            <p:cNvSpPr>
              <a:spLocks noChangeArrowheads="1"/>
            </p:cNvSpPr>
            <p:nvPr/>
          </p:nvSpPr>
          <p:spPr bwMode="auto">
            <a:xfrm>
              <a:off x="6929454" y="1214422"/>
              <a:ext cx="642942" cy="357190"/>
            </a:xfrm>
            <a:prstGeom prst="rect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CA">
                <a:solidFill>
                  <a:prstClr val="black"/>
                </a:solidFill>
                <a:latin typeface="Arial" charset="0"/>
              </a:endParaRPr>
            </a:p>
          </p:txBody>
        </p:sp>
        <p:cxnSp>
          <p:nvCxnSpPr>
            <p:cNvPr id="21546" name="Straight Arrow Connector 12"/>
            <p:cNvCxnSpPr>
              <a:cxnSpLocks noChangeShapeType="1"/>
              <a:endCxn id="21545" idx="1"/>
            </p:cNvCxnSpPr>
            <p:nvPr/>
          </p:nvCxnSpPr>
          <p:spPr bwMode="auto">
            <a:xfrm flipV="1">
              <a:off x="6439546" y="1393017"/>
              <a:ext cx="489908" cy="1830"/>
            </a:xfrm>
            <a:prstGeom prst="straightConnector1">
              <a:avLst/>
            </a:prstGeom>
            <a:noFill/>
            <a:ln w="38100" algn="ctr">
              <a:solidFill>
                <a:schemeClr val="tx1"/>
              </a:solidFill>
              <a:round/>
              <a:headEnd/>
              <a:tailEnd type="arrow" w="med" len="med"/>
            </a:ln>
          </p:spPr>
        </p:cxnSp>
        <p:sp>
          <p:nvSpPr>
            <p:cNvPr id="22" name="TextBox 21"/>
            <p:cNvSpPr txBox="1"/>
            <p:nvPr/>
          </p:nvSpPr>
          <p:spPr>
            <a:xfrm>
              <a:off x="5579389" y="1185621"/>
              <a:ext cx="881370" cy="40031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CA" sz="2000" dirty="0">
                  <a:solidFill>
                    <a:prstClr val="black"/>
                  </a:solidFill>
                </a:rPr>
                <a:t>10110</a:t>
              </a:r>
            </a:p>
          </p:txBody>
        </p:sp>
        <p:cxnSp>
          <p:nvCxnSpPr>
            <p:cNvPr id="21548" name="Straight Arrow Connector 22"/>
            <p:cNvCxnSpPr>
              <a:cxnSpLocks noChangeShapeType="1"/>
            </p:cNvCxnSpPr>
            <p:nvPr/>
          </p:nvCxnSpPr>
          <p:spPr bwMode="auto">
            <a:xfrm flipV="1">
              <a:off x="7568339" y="1390433"/>
              <a:ext cx="489908" cy="1830"/>
            </a:xfrm>
            <a:prstGeom prst="straightConnector1">
              <a:avLst/>
            </a:prstGeom>
            <a:noFill/>
            <a:ln w="38100" algn="ctr">
              <a:solidFill>
                <a:schemeClr val="tx1"/>
              </a:solidFill>
              <a:round/>
              <a:headEnd/>
              <a:tailEnd type="arrow" w="med" len="med"/>
            </a:ln>
          </p:spPr>
        </p:cxnSp>
        <p:sp>
          <p:nvSpPr>
            <p:cNvPr id="24" name="TextBox 23"/>
            <p:cNvSpPr txBox="1"/>
            <p:nvPr/>
          </p:nvSpPr>
          <p:spPr>
            <a:xfrm>
              <a:off x="8072636" y="1198329"/>
              <a:ext cx="881370" cy="40031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CA" sz="2000" dirty="0">
                  <a:solidFill>
                    <a:prstClr val="black"/>
                  </a:solidFill>
                </a:rPr>
                <a:t>10110</a:t>
              </a:r>
            </a:p>
          </p:txBody>
        </p:sp>
      </p:grpSp>
      <p:grpSp>
        <p:nvGrpSpPr>
          <p:cNvPr id="3" name="Group 37"/>
          <p:cNvGrpSpPr>
            <a:grpSpLocks/>
          </p:cNvGrpSpPr>
          <p:nvPr/>
        </p:nvGrpSpPr>
        <p:grpSpPr bwMode="auto">
          <a:xfrm>
            <a:off x="5345113" y="2540000"/>
            <a:ext cx="2063750" cy="1177925"/>
            <a:chOff x="5569057" y="2017362"/>
            <a:chExt cx="2065011" cy="1177610"/>
          </a:xfrm>
        </p:grpSpPr>
        <p:sp>
          <p:nvSpPr>
            <p:cNvPr id="30" name="TextBox 29"/>
            <p:cNvSpPr txBox="1"/>
            <p:nvPr/>
          </p:nvSpPr>
          <p:spPr>
            <a:xfrm>
              <a:off x="6752467" y="2017362"/>
              <a:ext cx="881601" cy="39994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CA" sz="2000" dirty="0">
                  <a:solidFill>
                    <a:prstClr val="black"/>
                  </a:solidFill>
                </a:rPr>
                <a:t>10110</a:t>
              </a:r>
            </a:p>
          </p:txBody>
        </p:sp>
        <p:sp>
          <p:nvSpPr>
            <p:cNvPr id="21537" name="Rectangle 25"/>
            <p:cNvSpPr>
              <a:spLocks noChangeArrowheads="1"/>
            </p:cNvSpPr>
            <p:nvPr/>
          </p:nvSpPr>
          <p:spPr bwMode="auto">
            <a:xfrm>
              <a:off x="6880376" y="2815913"/>
              <a:ext cx="642942" cy="357190"/>
            </a:xfrm>
            <a:prstGeom prst="rect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CA">
                <a:solidFill>
                  <a:prstClr val="black"/>
                </a:solidFill>
                <a:latin typeface="Arial" charset="0"/>
              </a:endParaRPr>
            </a:p>
          </p:txBody>
        </p:sp>
        <p:cxnSp>
          <p:nvCxnSpPr>
            <p:cNvPr id="21538" name="Straight Arrow Connector 26"/>
            <p:cNvCxnSpPr>
              <a:cxnSpLocks noChangeShapeType="1"/>
              <a:endCxn id="21537" idx="1"/>
            </p:cNvCxnSpPr>
            <p:nvPr/>
          </p:nvCxnSpPr>
          <p:spPr bwMode="auto">
            <a:xfrm flipV="1">
              <a:off x="6390468" y="2994508"/>
              <a:ext cx="489908" cy="1830"/>
            </a:xfrm>
            <a:prstGeom prst="straightConnector1">
              <a:avLst/>
            </a:prstGeom>
            <a:noFill/>
            <a:ln w="38100" algn="ctr">
              <a:solidFill>
                <a:schemeClr val="tx1"/>
              </a:solidFill>
              <a:round/>
              <a:headEnd/>
              <a:tailEnd type="arrow" w="med" len="med"/>
            </a:ln>
          </p:spPr>
        </p:cxnSp>
        <p:sp>
          <p:nvSpPr>
            <p:cNvPr id="28" name="TextBox 27"/>
            <p:cNvSpPr txBox="1"/>
            <p:nvPr/>
          </p:nvSpPr>
          <p:spPr>
            <a:xfrm>
              <a:off x="5569057" y="2795029"/>
              <a:ext cx="881600" cy="39994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CA" sz="2000" dirty="0">
                  <a:solidFill>
                    <a:prstClr val="black"/>
                  </a:solidFill>
                </a:rPr>
                <a:t>10110</a:t>
              </a:r>
            </a:p>
          </p:txBody>
        </p:sp>
        <p:cxnSp>
          <p:nvCxnSpPr>
            <p:cNvPr id="21540" name="Straight Arrow Connector 28"/>
            <p:cNvCxnSpPr>
              <a:cxnSpLocks noChangeShapeType="1"/>
            </p:cNvCxnSpPr>
            <p:nvPr/>
          </p:nvCxnSpPr>
          <p:spPr bwMode="auto">
            <a:xfrm rot="16200000" flipV="1">
              <a:off x="6679771" y="2590799"/>
              <a:ext cx="436535" cy="2585"/>
            </a:xfrm>
            <a:prstGeom prst="straightConnector1">
              <a:avLst/>
            </a:prstGeom>
            <a:noFill/>
            <a:ln w="38100" algn="ctr">
              <a:solidFill>
                <a:schemeClr val="tx1"/>
              </a:solidFill>
              <a:round/>
              <a:headEnd/>
              <a:tailEnd type="arrow" w="med" len="med"/>
            </a:ln>
          </p:spPr>
        </p:cxnSp>
        <p:cxnSp>
          <p:nvCxnSpPr>
            <p:cNvPr id="21541" name="Straight Arrow Connector 32"/>
            <p:cNvCxnSpPr>
              <a:cxnSpLocks noChangeShapeType="1"/>
            </p:cNvCxnSpPr>
            <p:nvPr/>
          </p:nvCxnSpPr>
          <p:spPr bwMode="auto">
            <a:xfrm rot="16200000" flipV="1">
              <a:off x="6816673" y="2590799"/>
              <a:ext cx="436535" cy="2585"/>
            </a:xfrm>
            <a:prstGeom prst="straightConnector1">
              <a:avLst/>
            </a:prstGeom>
            <a:noFill/>
            <a:ln w="38100" algn="ctr">
              <a:solidFill>
                <a:schemeClr val="tx1"/>
              </a:solidFill>
              <a:round/>
              <a:headEnd/>
              <a:tailEnd type="arrow" w="med" len="med"/>
            </a:ln>
          </p:spPr>
        </p:cxnSp>
        <p:cxnSp>
          <p:nvCxnSpPr>
            <p:cNvPr id="21542" name="Straight Arrow Connector 33"/>
            <p:cNvCxnSpPr>
              <a:cxnSpLocks noChangeShapeType="1"/>
            </p:cNvCxnSpPr>
            <p:nvPr/>
          </p:nvCxnSpPr>
          <p:spPr bwMode="auto">
            <a:xfrm rot="16200000" flipV="1">
              <a:off x="6971656" y="2590799"/>
              <a:ext cx="436535" cy="2585"/>
            </a:xfrm>
            <a:prstGeom prst="straightConnector1">
              <a:avLst/>
            </a:prstGeom>
            <a:noFill/>
            <a:ln w="38100" algn="ctr">
              <a:solidFill>
                <a:schemeClr val="tx1"/>
              </a:solidFill>
              <a:round/>
              <a:headEnd/>
              <a:tailEnd type="arrow" w="med" len="med"/>
            </a:ln>
          </p:spPr>
        </p:cxnSp>
        <p:cxnSp>
          <p:nvCxnSpPr>
            <p:cNvPr id="21543" name="Straight Arrow Connector 34"/>
            <p:cNvCxnSpPr>
              <a:cxnSpLocks noChangeShapeType="1"/>
            </p:cNvCxnSpPr>
            <p:nvPr/>
          </p:nvCxnSpPr>
          <p:spPr bwMode="auto">
            <a:xfrm rot="16200000" flipV="1">
              <a:off x="7108558" y="2590799"/>
              <a:ext cx="436535" cy="2585"/>
            </a:xfrm>
            <a:prstGeom prst="straightConnector1">
              <a:avLst/>
            </a:prstGeom>
            <a:noFill/>
            <a:ln w="38100" algn="ctr">
              <a:solidFill>
                <a:schemeClr val="tx1"/>
              </a:solidFill>
              <a:round/>
              <a:headEnd/>
              <a:tailEnd type="arrow" w="med" len="med"/>
            </a:ln>
          </p:spPr>
        </p:cxnSp>
        <p:cxnSp>
          <p:nvCxnSpPr>
            <p:cNvPr id="21544" name="Straight Arrow Connector 35"/>
            <p:cNvCxnSpPr>
              <a:cxnSpLocks noChangeShapeType="1"/>
            </p:cNvCxnSpPr>
            <p:nvPr/>
          </p:nvCxnSpPr>
          <p:spPr bwMode="auto">
            <a:xfrm rot="16200000" flipV="1">
              <a:off x="7242876" y="2590799"/>
              <a:ext cx="436535" cy="2585"/>
            </a:xfrm>
            <a:prstGeom prst="straightConnector1">
              <a:avLst/>
            </a:prstGeom>
            <a:noFill/>
            <a:ln w="38100" algn="ctr">
              <a:solidFill>
                <a:schemeClr val="tx1"/>
              </a:solidFill>
              <a:round/>
              <a:headEnd/>
              <a:tailEnd type="arrow" w="med" len="med"/>
            </a:ln>
          </p:spPr>
        </p:cxnSp>
      </p:grpSp>
      <p:grpSp>
        <p:nvGrpSpPr>
          <p:cNvPr id="4" name="Group 69"/>
          <p:cNvGrpSpPr>
            <a:grpSpLocks/>
          </p:cNvGrpSpPr>
          <p:nvPr/>
        </p:nvGrpSpPr>
        <p:grpSpPr bwMode="auto">
          <a:xfrm>
            <a:off x="6837363" y="3879850"/>
            <a:ext cx="2132012" cy="1155700"/>
            <a:chOff x="6077918" y="3164236"/>
            <a:chExt cx="2132169" cy="1155741"/>
          </a:xfrm>
        </p:grpSpPr>
        <p:sp>
          <p:nvSpPr>
            <p:cNvPr id="39" name="TextBox 38"/>
            <p:cNvSpPr txBox="1"/>
            <p:nvPr/>
          </p:nvSpPr>
          <p:spPr>
            <a:xfrm>
              <a:off x="6077918" y="3164236"/>
              <a:ext cx="882715" cy="40006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CA" sz="2000" dirty="0">
                  <a:solidFill>
                    <a:prstClr val="black"/>
                  </a:solidFill>
                </a:rPr>
                <a:t>10110</a:t>
              </a:r>
            </a:p>
          </p:txBody>
        </p:sp>
        <p:sp>
          <p:nvSpPr>
            <p:cNvPr id="21528" name="Rectangle 39"/>
            <p:cNvSpPr>
              <a:spLocks noChangeArrowheads="1"/>
            </p:cNvSpPr>
            <p:nvPr/>
          </p:nvSpPr>
          <p:spPr bwMode="auto">
            <a:xfrm>
              <a:off x="6206199" y="3962787"/>
              <a:ext cx="642942" cy="357190"/>
            </a:xfrm>
            <a:prstGeom prst="rect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CA">
                <a:solidFill>
                  <a:prstClr val="black"/>
                </a:solidFill>
                <a:latin typeface="Arial" charset="0"/>
              </a:endParaRPr>
            </a:p>
          </p:txBody>
        </p:sp>
        <p:cxnSp>
          <p:nvCxnSpPr>
            <p:cNvPr id="21529" name="Straight Arrow Connector 40"/>
            <p:cNvCxnSpPr>
              <a:cxnSpLocks noChangeShapeType="1"/>
            </p:cNvCxnSpPr>
            <p:nvPr/>
          </p:nvCxnSpPr>
          <p:spPr bwMode="auto">
            <a:xfrm flipV="1">
              <a:off x="6847667" y="4118134"/>
              <a:ext cx="489908" cy="1830"/>
            </a:xfrm>
            <a:prstGeom prst="straightConnector1">
              <a:avLst/>
            </a:prstGeom>
            <a:noFill/>
            <a:ln w="38100" algn="ctr">
              <a:solidFill>
                <a:schemeClr val="tx1"/>
              </a:solidFill>
              <a:round/>
              <a:headEnd/>
              <a:tailEnd type="arrow" w="med" len="med"/>
            </a:ln>
          </p:spPr>
        </p:cxnSp>
        <p:sp>
          <p:nvSpPr>
            <p:cNvPr id="42" name="TextBox 41"/>
            <p:cNvSpPr txBox="1"/>
            <p:nvPr/>
          </p:nvSpPr>
          <p:spPr>
            <a:xfrm>
              <a:off x="7327372" y="3902449"/>
              <a:ext cx="882715" cy="40006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CA" sz="2000" dirty="0">
                  <a:solidFill>
                    <a:prstClr val="black"/>
                  </a:solidFill>
                </a:rPr>
                <a:t>10110</a:t>
              </a:r>
            </a:p>
          </p:txBody>
        </p:sp>
        <p:cxnSp>
          <p:nvCxnSpPr>
            <p:cNvPr id="21531" name="Straight Arrow Connector 42"/>
            <p:cNvCxnSpPr>
              <a:cxnSpLocks noChangeShapeType="1"/>
            </p:cNvCxnSpPr>
            <p:nvPr/>
          </p:nvCxnSpPr>
          <p:spPr bwMode="auto">
            <a:xfrm rot="5400000">
              <a:off x="6005594" y="3737673"/>
              <a:ext cx="436535" cy="2585"/>
            </a:xfrm>
            <a:prstGeom prst="straightConnector1">
              <a:avLst/>
            </a:prstGeom>
            <a:noFill/>
            <a:ln w="38100" algn="ctr">
              <a:solidFill>
                <a:schemeClr val="tx1"/>
              </a:solidFill>
              <a:round/>
              <a:headEnd/>
              <a:tailEnd type="arrow" w="med" len="med"/>
            </a:ln>
          </p:spPr>
        </p:cxnSp>
        <p:cxnSp>
          <p:nvCxnSpPr>
            <p:cNvPr id="21532" name="Straight Arrow Connector 43"/>
            <p:cNvCxnSpPr>
              <a:cxnSpLocks noChangeShapeType="1"/>
            </p:cNvCxnSpPr>
            <p:nvPr/>
          </p:nvCxnSpPr>
          <p:spPr bwMode="auto">
            <a:xfrm rot="5400000">
              <a:off x="6142496" y="3737673"/>
              <a:ext cx="436535" cy="2585"/>
            </a:xfrm>
            <a:prstGeom prst="straightConnector1">
              <a:avLst/>
            </a:prstGeom>
            <a:noFill/>
            <a:ln w="38100" algn="ctr">
              <a:solidFill>
                <a:schemeClr val="tx1"/>
              </a:solidFill>
              <a:round/>
              <a:headEnd/>
              <a:tailEnd type="arrow" w="med" len="med"/>
            </a:ln>
          </p:spPr>
        </p:cxnSp>
        <p:cxnSp>
          <p:nvCxnSpPr>
            <p:cNvPr id="21533" name="Straight Arrow Connector 44"/>
            <p:cNvCxnSpPr>
              <a:cxnSpLocks noChangeShapeType="1"/>
            </p:cNvCxnSpPr>
            <p:nvPr/>
          </p:nvCxnSpPr>
          <p:spPr bwMode="auto">
            <a:xfrm rot="5400000">
              <a:off x="6297479" y="3737673"/>
              <a:ext cx="436535" cy="2585"/>
            </a:xfrm>
            <a:prstGeom prst="straightConnector1">
              <a:avLst/>
            </a:prstGeom>
            <a:noFill/>
            <a:ln w="38100" algn="ctr">
              <a:solidFill>
                <a:schemeClr val="tx1"/>
              </a:solidFill>
              <a:round/>
              <a:headEnd/>
              <a:tailEnd type="arrow" w="med" len="med"/>
            </a:ln>
          </p:spPr>
        </p:cxnSp>
        <p:cxnSp>
          <p:nvCxnSpPr>
            <p:cNvPr id="21534" name="Straight Arrow Connector 45"/>
            <p:cNvCxnSpPr>
              <a:cxnSpLocks noChangeShapeType="1"/>
            </p:cNvCxnSpPr>
            <p:nvPr/>
          </p:nvCxnSpPr>
          <p:spPr bwMode="auto">
            <a:xfrm rot="5400000">
              <a:off x="6434381" y="3737673"/>
              <a:ext cx="436535" cy="2585"/>
            </a:xfrm>
            <a:prstGeom prst="straightConnector1">
              <a:avLst/>
            </a:prstGeom>
            <a:noFill/>
            <a:ln w="38100" algn="ctr">
              <a:solidFill>
                <a:schemeClr val="tx1"/>
              </a:solidFill>
              <a:round/>
              <a:headEnd/>
              <a:tailEnd type="arrow" w="med" len="med"/>
            </a:ln>
          </p:spPr>
        </p:cxnSp>
        <p:cxnSp>
          <p:nvCxnSpPr>
            <p:cNvPr id="21535" name="Straight Arrow Connector 46"/>
            <p:cNvCxnSpPr>
              <a:cxnSpLocks noChangeShapeType="1"/>
            </p:cNvCxnSpPr>
            <p:nvPr/>
          </p:nvCxnSpPr>
          <p:spPr bwMode="auto">
            <a:xfrm rot="5400000">
              <a:off x="6568699" y="3737673"/>
              <a:ext cx="436535" cy="2585"/>
            </a:xfrm>
            <a:prstGeom prst="straightConnector1">
              <a:avLst/>
            </a:prstGeom>
            <a:noFill/>
            <a:ln w="38100" algn="ctr">
              <a:solidFill>
                <a:schemeClr val="tx1"/>
              </a:solidFill>
              <a:round/>
              <a:headEnd/>
              <a:tailEnd type="arrow" w="med" len="med"/>
            </a:ln>
          </p:spPr>
        </p:cxnSp>
      </p:grpSp>
      <p:grpSp>
        <p:nvGrpSpPr>
          <p:cNvPr id="5" name="Group 70"/>
          <p:cNvGrpSpPr>
            <a:grpSpLocks/>
          </p:cNvGrpSpPr>
          <p:nvPr/>
        </p:nvGrpSpPr>
        <p:grpSpPr bwMode="auto">
          <a:xfrm>
            <a:off x="5780088" y="4876800"/>
            <a:ext cx="898525" cy="1981200"/>
            <a:chOff x="6687520" y="4370521"/>
            <a:chExt cx="897469" cy="1980937"/>
          </a:xfrm>
        </p:grpSpPr>
        <p:sp>
          <p:nvSpPr>
            <p:cNvPr id="21514" name="Rectangle 49"/>
            <p:cNvSpPr>
              <a:spLocks noChangeArrowheads="1"/>
            </p:cNvSpPr>
            <p:nvPr/>
          </p:nvSpPr>
          <p:spPr bwMode="auto">
            <a:xfrm>
              <a:off x="6810633" y="5163906"/>
              <a:ext cx="642942" cy="357190"/>
            </a:xfrm>
            <a:prstGeom prst="rect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CA">
                <a:solidFill>
                  <a:prstClr val="black"/>
                </a:solidFill>
                <a:latin typeface="Arial" charset="0"/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6703376" y="4370521"/>
              <a:ext cx="881613" cy="39999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CA" sz="2000" dirty="0">
                  <a:solidFill>
                    <a:prstClr val="black"/>
                  </a:solidFill>
                </a:rPr>
                <a:t>10110</a:t>
              </a:r>
            </a:p>
          </p:txBody>
        </p:sp>
        <p:cxnSp>
          <p:nvCxnSpPr>
            <p:cNvPr id="21516" name="Straight Arrow Connector 58"/>
            <p:cNvCxnSpPr>
              <a:cxnSpLocks noChangeShapeType="1"/>
            </p:cNvCxnSpPr>
            <p:nvPr/>
          </p:nvCxnSpPr>
          <p:spPr bwMode="auto">
            <a:xfrm rot="5400000">
              <a:off x="6630692" y="4943958"/>
              <a:ext cx="436535" cy="2585"/>
            </a:xfrm>
            <a:prstGeom prst="straightConnector1">
              <a:avLst/>
            </a:prstGeom>
            <a:noFill/>
            <a:ln w="38100" algn="ctr">
              <a:solidFill>
                <a:schemeClr val="tx1"/>
              </a:solidFill>
              <a:round/>
              <a:headEnd/>
              <a:tailEnd type="arrow" w="med" len="med"/>
            </a:ln>
          </p:spPr>
        </p:cxnSp>
        <p:cxnSp>
          <p:nvCxnSpPr>
            <p:cNvPr id="21517" name="Straight Arrow Connector 59"/>
            <p:cNvCxnSpPr>
              <a:cxnSpLocks noChangeShapeType="1"/>
            </p:cNvCxnSpPr>
            <p:nvPr/>
          </p:nvCxnSpPr>
          <p:spPr bwMode="auto">
            <a:xfrm rot="5400000">
              <a:off x="6767594" y="4943958"/>
              <a:ext cx="436535" cy="2585"/>
            </a:xfrm>
            <a:prstGeom prst="straightConnector1">
              <a:avLst/>
            </a:prstGeom>
            <a:noFill/>
            <a:ln w="38100" algn="ctr">
              <a:solidFill>
                <a:schemeClr val="tx1"/>
              </a:solidFill>
              <a:round/>
              <a:headEnd/>
              <a:tailEnd type="arrow" w="med" len="med"/>
            </a:ln>
          </p:spPr>
        </p:cxnSp>
        <p:cxnSp>
          <p:nvCxnSpPr>
            <p:cNvPr id="21518" name="Straight Arrow Connector 60"/>
            <p:cNvCxnSpPr>
              <a:cxnSpLocks noChangeShapeType="1"/>
            </p:cNvCxnSpPr>
            <p:nvPr/>
          </p:nvCxnSpPr>
          <p:spPr bwMode="auto">
            <a:xfrm rot="5400000">
              <a:off x="6922577" y="4943958"/>
              <a:ext cx="436535" cy="2585"/>
            </a:xfrm>
            <a:prstGeom prst="straightConnector1">
              <a:avLst/>
            </a:prstGeom>
            <a:noFill/>
            <a:ln w="38100" algn="ctr">
              <a:solidFill>
                <a:schemeClr val="tx1"/>
              </a:solidFill>
              <a:round/>
              <a:headEnd/>
              <a:tailEnd type="arrow" w="med" len="med"/>
            </a:ln>
          </p:spPr>
        </p:cxnSp>
        <p:cxnSp>
          <p:nvCxnSpPr>
            <p:cNvPr id="21519" name="Straight Arrow Connector 61"/>
            <p:cNvCxnSpPr>
              <a:cxnSpLocks noChangeShapeType="1"/>
            </p:cNvCxnSpPr>
            <p:nvPr/>
          </p:nvCxnSpPr>
          <p:spPr bwMode="auto">
            <a:xfrm rot="5400000">
              <a:off x="7059479" y="4943958"/>
              <a:ext cx="436535" cy="2585"/>
            </a:xfrm>
            <a:prstGeom prst="straightConnector1">
              <a:avLst/>
            </a:prstGeom>
            <a:noFill/>
            <a:ln w="38100" algn="ctr">
              <a:solidFill>
                <a:schemeClr val="tx1"/>
              </a:solidFill>
              <a:round/>
              <a:headEnd/>
              <a:tailEnd type="arrow" w="med" len="med"/>
            </a:ln>
          </p:spPr>
        </p:cxnSp>
        <p:cxnSp>
          <p:nvCxnSpPr>
            <p:cNvPr id="21520" name="Straight Arrow Connector 62"/>
            <p:cNvCxnSpPr>
              <a:cxnSpLocks noChangeShapeType="1"/>
            </p:cNvCxnSpPr>
            <p:nvPr/>
          </p:nvCxnSpPr>
          <p:spPr bwMode="auto">
            <a:xfrm rot="5400000">
              <a:off x="7193797" y="4943958"/>
              <a:ext cx="436535" cy="2585"/>
            </a:xfrm>
            <a:prstGeom prst="straightConnector1">
              <a:avLst/>
            </a:prstGeom>
            <a:noFill/>
            <a:ln w="38100" algn="ctr">
              <a:solidFill>
                <a:schemeClr val="tx1"/>
              </a:solidFill>
              <a:round/>
              <a:headEnd/>
              <a:tailEnd type="arrow" w="med" len="med"/>
            </a:ln>
          </p:spPr>
        </p:cxnSp>
        <p:sp>
          <p:nvSpPr>
            <p:cNvPr id="64" name="TextBox 63"/>
            <p:cNvSpPr txBox="1"/>
            <p:nvPr/>
          </p:nvSpPr>
          <p:spPr>
            <a:xfrm>
              <a:off x="6687520" y="5951461"/>
              <a:ext cx="881613" cy="39999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CA" sz="2000" dirty="0">
                  <a:solidFill>
                    <a:prstClr val="black"/>
                  </a:solidFill>
                </a:rPr>
                <a:t>10110</a:t>
              </a:r>
            </a:p>
          </p:txBody>
        </p:sp>
        <p:cxnSp>
          <p:nvCxnSpPr>
            <p:cNvPr id="21522" name="Straight Arrow Connector 64"/>
            <p:cNvCxnSpPr>
              <a:cxnSpLocks noChangeShapeType="1"/>
            </p:cNvCxnSpPr>
            <p:nvPr/>
          </p:nvCxnSpPr>
          <p:spPr bwMode="auto">
            <a:xfrm rot="5400000">
              <a:off x="6630693" y="5734371"/>
              <a:ext cx="436535" cy="2585"/>
            </a:xfrm>
            <a:prstGeom prst="straightConnector1">
              <a:avLst/>
            </a:prstGeom>
            <a:noFill/>
            <a:ln w="38100" algn="ctr">
              <a:solidFill>
                <a:schemeClr val="tx1"/>
              </a:solidFill>
              <a:round/>
              <a:headEnd/>
              <a:tailEnd type="arrow" w="med" len="med"/>
            </a:ln>
          </p:spPr>
        </p:cxnSp>
        <p:cxnSp>
          <p:nvCxnSpPr>
            <p:cNvPr id="21523" name="Straight Arrow Connector 65"/>
            <p:cNvCxnSpPr>
              <a:cxnSpLocks noChangeShapeType="1"/>
            </p:cNvCxnSpPr>
            <p:nvPr/>
          </p:nvCxnSpPr>
          <p:spPr bwMode="auto">
            <a:xfrm rot="5400000">
              <a:off x="6767595" y="5734371"/>
              <a:ext cx="436535" cy="2585"/>
            </a:xfrm>
            <a:prstGeom prst="straightConnector1">
              <a:avLst/>
            </a:prstGeom>
            <a:noFill/>
            <a:ln w="38100" algn="ctr">
              <a:solidFill>
                <a:schemeClr val="tx1"/>
              </a:solidFill>
              <a:round/>
              <a:headEnd/>
              <a:tailEnd type="arrow" w="med" len="med"/>
            </a:ln>
          </p:spPr>
        </p:cxnSp>
        <p:cxnSp>
          <p:nvCxnSpPr>
            <p:cNvPr id="21524" name="Straight Arrow Connector 66"/>
            <p:cNvCxnSpPr>
              <a:cxnSpLocks noChangeShapeType="1"/>
            </p:cNvCxnSpPr>
            <p:nvPr/>
          </p:nvCxnSpPr>
          <p:spPr bwMode="auto">
            <a:xfrm rot="5400000">
              <a:off x="6922578" y="5734371"/>
              <a:ext cx="436535" cy="2585"/>
            </a:xfrm>
            <a:prstGeom prst="straightConnector1">
              <a:avLst/>
            </a:prstGeom>
            <a:noFill/>
            <a:ln w="38100" algn="ctr">
              <a:solidFill>
                <a:schemeClr val="tx1"/>
              </a:solidFill>
              <a:round/>
              <a:headEnd/>
              <a:tailEnd type="arrow" w="med" len="med"/>
            </a:ln>
          </p:spPr>
        </p:cxnSp>
        <p:cxnSp>
          <p:nvCxnSpPr>
            <p:cNvPr id="21525" name="Straight Arrow Connector 67"/>
            <p:cNvCxnSpPr>
              <a:cxnSpLocks noChangeShapeType="1"/>
            </p:cNvCxnSpPr>
            <p:nvPr/>
          </p:nvCxnSpPr>
          <p:spPr bwMode="auto">
            <a:xfrm rot="5400000">
              <a:off x="7059480" y="5734371"/>
              <a:ext cx="436535" cy="2585"/>
            </a:xfrm>
            <a:prstGeom prst="straightConnector1">
              <a:avLst/>
            </a:prstGeom>
            <a:noFill/>
            <a:ln w="38100" algn="ctr">
              <a:solidFill>
                <a:schemeClr val="tx1"/>
              </a:solidFill>
              <a:round/>
              <a:headEnd/>
              <a:tailEnd type="arrow" w="med" len="med"/>
            </a:ln>
          </p:spPr>
        </p:cxnSp>
        <p:cxnSp>
          <p:nvCxnSpPr>
            <p:cNvPr id="21526" name="Straight Arrow Connector 68"/>
            <p:cNvCxnSpPr>
              <a:cxnSpLocks noChangeShapeType="1"/>
            </p:cNvCxnSpPr>
            <p:nvPr/>
          </p:nvCxnSpPr>
          <p:spPr bwMode="auto">
            <a:xfrm rot="5400000">
              <a:off x="7193798" y="5734371"/>
              <a:ext cx="436535" cy="2585"/>
            </a:xfrm>
            <a:prstGeom prst="straightConnector1">
              <a:avLst/>
            </a:prstGeom>
            <a:noFill/>
            <a:ln w="38100" algn="ctr">
              <a:solidFill>
                <a:schemeClr val="tx1"/>
              </a:solidFill>
              <a:round/>
              <a:headEnd/>
              <a:tailEnd type="arrow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xmlns="" val="1782161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Text Box 1"/>
          <p:cNvSpPr txBox="1">
            <a:spLocks noChangeArrowheads="1"/>
          </p:cNvSpPr>
          <p:nvPr/>
        </p:nvSpPr>
        <p:spPr bwMode="auto">
          <a:xfrm>
            <a:off x="270549" y="1066800"/>
            <a:ext cx="82296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n-CA" sz="28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Shift Register Construction</a:t>
            </a:r>
          </a:p>
        </p:txBody>
      </p:sp>
      <p:sp>
        <p:nvSpPr>
          <p:cNvPr id="62467" name="Text Box 2"/>
          <p:cNvSpPr txBox="1">
            <a:spLocks noChangeArrowheads="1"/>
          </p:cNvSpPr>
          <p:nvPr/>
        </p:nvSpPr>
        <p:spPr bwMode="auto">
          <a:xfrm>
            <a:off x="349251" y="2286000"/>
            <a:ext cx="8358188" cy="40624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363538" indent="-255588" eaLnBrk="0" hangingPunct="0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 eaLnBrk="0" hangingPunct="0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 eaLnBrk="0" hangingPunct="0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 eaLnBrk="0" hangingPunct="0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 eaLnBrk="0" hangingPunct="0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pPr eaLnBrk="1" hangingPunct="1">
              <a:spcBef>
                <a:spcPts val="300"/>
              </a:spcBef>
              <a:buClr>
                <a:srgbClr val="A04DA3"/>
              </a:buClr>
              <a:buFont typeface="Georgia" pitchFamily="16" charset="0"/>
              <a:buChar char="•"/>
            </a:pPr>
            <a:r>
              <a:rPr lang="en-CA" sz="2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Shift registers are comprised of D Flip-Flops that share a common clock input.</a:t>
            </a:r>
          </a:p>
        </p:txBody>
      </p:sp>
      <p:sp>
        <p:nvSpPr>
          <p:cNvPr id="62468" name="Text Box 3"/>
          <p:cNvSpPr txBox="1">
            <a:spLocks noChangeArrowheads="1"/>
          </p:cNvSpPr>
          <p:nvPr/>
        </p:nvSpPr>
        <p:spPr bwMode="auto">
          <a:xfrm>
            <a:off x="8174038" y="1588"/>
            <a:ext cx="7620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pPr algn="r" eaLnBrk="1" hangingPunct="1">
              <a:buClrTx/>
              <a:buFontTx/>
              <a:buNone/>
            </a:pPr>
            <a:r>
              <a:rPr lang="en-US">
                <a:solidFill>
                  <a:srgbClr val="FFFFFF"/>
                </a:solidFill>
                <a:latin typeface="Georgia" pitchFamily="16" charset="0"/>
              </a:rPr>
              <a:t>Registers 1.</a:t>
            </a:r>
            <a:fld id="{D5051396-4DDB-430A-89FD-516A4C507D97}" type="slidenum">
              <a:rPr lang="en-US">
                <a:solidFill>
                  <a:srgbClr val="FFFFFF"/>
                </a:solidFill>
                <a:latin typeface="Georgia" pitchFamily="16" charset="0"/>
              </a:rPr>
              <a:pPr algn="r" eaLnBrk="1" hangingPunct="1">
                <a:buClrTx/>
                <a:buFontTx/>
                <a:buNone/>
              </a:pPr>
              <a:t>13</a:t>
            </a:fld>
            <a:endParaRPr lang="en-US">
              <a:solidFill>
                <a:srgbClr val="FFFFFF"/>
              </a:solidFill>
              <a:latin typeface="Georgia" pitchFamily="16" charset="0"/>
            </a:endParaRPr>
          </a:p>
        </p:txBody>
      </p:sp>
      <p:grpSp>
        <p:nvGrpSpPr>
          <p:cNvPr id="3" name="Group 4"/>
          <p:cNvGrpSpPr>
            <a:grpSpLocks/>
          </p:cNvGrpSpPr>
          <p:nvPr/>
        </p:nvGrpSpPr>
        <p:grpSpPr bwMode="auto">
          <a:xfrm>
            <a:off x="2068221" y="3498957"/>
            <a:ext cx="4989512" cy="1611312"/>
            <a:chOff x="1161" y="1785"/>
            <a:chExt cx="3143" cy="1015"/>
          </a:xfrm>
        </p:grpSpPr>
        <p:sp>
          <p:nvSpPr>
            <p:cNvPr id="62472" name="Rectangle 5"/>
            <p:cNvSpPr>
              <a:spLocks noChangeArrowheads="1"/>
            </p:cNvSpPr>
            <p:nvPr/>
          </p:nvSpPr>
          <p:spPr bwMode="auto">
            <a:xfrm>
              <a:off x="1732" y="1806"/>
              <a:ext cx="490" cy="605"/>
            </a:xfrm>
            <a:prstGeom prst="rect">
              <a:avLst/>
            </a:prstGeom>
            <a:solidFill>
              <a:srgbClr val="FFFFFF"/>
            </a:solidFill>
            <a:ln w="28440">
              <a:solidFill>
                <a:srgbClr val="000000"/>
              </a:solidFill>
              <a:round/>
              <a:headEnd/>
              <a:tailEnd/>
            </a:ln>
          </p:spPr>
          <p:txBody>
            <a:bodyPr lIns="90000" tIns="46800" rIns="90000" bIns="46800"/>
            <a:lstStyle/>
            <a:p>
              <a:pPr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CA" sz="2000">
                  <a:solidFill>
                    <a:srgbClr val="000000"/>
                  </a:solidFill>
                </a:rPr>
                <a:t>D  Q</a:t>
              </a:r>
            </a:p>
            <a:p>
              <a:pPr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CA" sz="2000">
                <a:solidFill>
                  <a:srgbClr val="000000"/>
                </a:solidFill>
              </a:endParaRPr>
            </a:p>
            <a:p>
              <a:pPr algn="r"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CA" sz="2000">
                  <a:solidFill>
                    <a:srgbClr val="000000"/>
                  </a:solidFill>
                </a:rPr>
                <a:t>Q</a:t>
              </a:r>
            </a:p>
            <a:p>
              <a:pPr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CA" sz="2000">
                <a:solidFill>
                  <a:srgbClr val="000000"/>
                </a:solidFill>
              </a:endParaRPr>
            </a:p>
          </p:txBody>
        </p:sp>
        <p:sp>
          <p:nvSpPr>
            <p:cNvPr id="62473" name="AutoShape 6"/>
            <p:cNvSpPr>
              <a:spLocks noChangeArrowheads="1"/>
            </p:cNvSpPr>
            <p:nvPr/>
          </p:nvSpPr>
          <p:spPr bwMode="auto">
            <a:xfrm rot="5400000">
              <a:off x="1747" y="2174"/>
              <a:ext cx="138" cy="167"/>
            </a:xfrm>
            <a:prstGeom prst="triangle">
              <a:avLst>
                <a:gd name="adj" fmla="val 50000"/>
              </a:avLst>
            </a:prstGeom>
            <a:solidFill>
              <a:srgbClr val="FFFFFF"/>
            </a:solidFill>
            <a:ln w="2844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474" name="Line 7"/>
            <p:cNvSpPr>
              <a:spLocks noChangeShapeType="1"/>
            </p:cNvSpPr>
            <p:nvPr/>
          </p:nvSpPr>
          <p:spPr bwMode="auto">
            <a:xfrm>
              <a:off x="1161" y="2266"/>
              <a:ext cx="560" cy="0"/>
            </a:xfrm>
            <a:prstGeom prst="line">
              <a:avLst/>
            </a:prstGeom>
            <a:noFill/>
            <a:ln w="3816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2475" name="Line 8"/>
            <p:cNvSpPr>
              <a:spLocks noChangeShapeType="1"/>
            </p:cNvSpPr>
            <p:nvPr/>
          </p:nvSpPr>
          <p:spPr bwMode="auto">
            <a:xfrm>
              <a:off x="1178" y="1926"/>
              <a:ext cx="556" cy="0"/>
            </a:xfrm>
            <a:prstGeom prst="line">
              <a:avLst/>
            </a:prstGeom>
            <a:noFill/>
            <a:ln w="3816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2476" name="Line 9"/>
            <p:cNvSpPr>
              <a:spLocks noChangeShapeType="1"/>
            </p:cNvSpPr>
            <p:nvPr/>
          </p:nvSpPr>
          <p:spPr bwMode="auto">
            <a:xfrm>
              <a:off x="1391" y="2793"/>
              <a:ext cx="2106" cy="0"/>
            </a:xfrm>
            <a:prstGeom prst="line">
              <a:avLst/>
            </a:prstGeom>
            <a:noFill/>
            <a:ln w="3816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2477" name="Line 10"/>
            <p:cNvSpPr>
              <a:spLocks noChangeShapeType="1"/>
            </p:cNvSpPr>
            <p:nvPr/>
          </p:nvSpPr>
          <p:spPr bwMode="auto">
            <a:xfrm flipH="1" flipV="1">
              <a:off x="1393" y="2263"/>
              <a:ext cx="6" cy="538"/>
            </a:xfrm>
            <a:prstGeom prst="line">
              <a:avLst/>
            </a:prstGeom>
            <a:noFill/>
            <a:ln w="3816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2478" name="Rectangle 11"/>
            <p:cNvSpPr>
              <a:spLocks noChangeArrowheads="1"/>
            </p:cNvSpPr>
            <p:nvPr/>
          </p:nvSpPr>
          <p:spPr bwMode="auto">
            <a:xfrm>
              <a:off x="2771" y="1785"/>
              <a:ext cx="490" cy="605"/>
            </a:xfrm>
            <a:prstGeom prst="rect">
              <a:avLst/>
            </a:prstGeom>
            <a:solidFill>
              <a:srgbClr val="FFFFFF"/>
            </a:solidFill>
            <a:ln w="28440">
              <a:solidFill>
                <a:srgbClr val="000000"/>
              </a:solidFill>
              <a:round/>
              <a:headEnd/>
              <a:tailEnd/>
            </a:ln>
          </p:spPr>
          <p:txBody>
            <a:bodyPr lIns="90000" tIns="46800" rIns="90000" bIns="46800"/>
            <a:lstStyle/>
            <a:p>
              <a:pPr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CA" sz="2000" dirty="0">
                  <a:solidFill>
                    <a:srgbClr val="000000"/>
                  </a:solidFill>
                </a:rPr>
                <a:t>D  Q</a:t>
              </a:r>
            </a:p>
            <a:p>
              <a:pPr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CA" sz="2000" dirty="0">
                <a:solidFill>
                  <a:srgbClr val="000000"/>
                </a:solidFill>
              </a:endParaRPr>
            </a:p>
            <a:p>
              <a:pPr algn="r"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CA" sz="2000" dirty="0">
                  <a:solidFill>
                    <a:srgbClr val="000000"/>
                  </a:solidFill>
                </a:rPr>
                <a:t>Q</a:t>
              </a:r>
            </a:p>
            <a:p>
              <a:pPr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CA" sz="2000" dirty="0">
                <a:solidFill>
                  <a:srgbClr val="000000"/>
                </a:solidFill>
              </a:endParaRPr>
            </a:p>
          </p:txBody>
        </p:sp>
        <p:sp>
          <p:nvSpPr>
            <p:cNvPr id="62479" name="AutoShape 12"/>
            <p:cNvSpPr>
              <a:spLocks noChangeArrowheads="1"/>
            </p:cNvSpPr>
            <p:nvPr/>
          </p:nvSpPr>
          <p:spPr bwMode="auto">
            <a:xfrm rot="5400000">
              <a:off x="2786" y="2153"/>
              <a:ext cx="138" cy="167"/>
            </a:xfrm>
            <a:prstGeom prst="triangle">
              <a:avLst>
                <a:gd name="adj" fmla="val 50000"/>
              </a:avLst>
            </a:prstGeom>
            <a:solidFill>
              <a:srgbClr val="FFFFFF"/>
            </a:solidFill>
            <a:ln w="2844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480" name="Line 13"/>
            <p:cNvSpPr>
              <a:spLocks noChangeShapeType="1"/>
            </p:cNvSpPr>
            <p:nvPr/>
          </p:nvSpPr>
          <p:spPr bwMode="auto">
            <a:xfrm>
              <a:off x="2415" y="2245"/>
              <a:ext cx="344" cy="0"/>
            </a:xfrm>
            <a:prstGeom prst="line">
              <a:avLst/>
            </a:prstGeom>
            <a:noFill/>
            <a:ln w="3816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2481" name="Line 14"/>
            <p:cNvSpPr>
              <a:spLocks noChangeShapeType="1"/>
            </p:cNvSpPr>
            <p:nvPr/>
          </p:nvSpPr>
          <p:spPr bwMode="auto">
            <a:xfrm>
              <a:off x="2217" y="1905"/>
              <a:ext cx="556" cy="0"/>
            </a:xfrm>
            <a:prstGeom prst="line">
              <a:avLst/>
            </a:prstGeom>
            <a:noFill/>
            <a:ln w="3816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2482" name="Line 15"/>
            <p:cNvSpPr>
              <a:spLocks noChangeShapeType="1"/>
            </p:cNvSpPr>
            <p:nvPr/>
          </p:nvSpPr>
          <p:spPr bwMode="auto">
            <a:xfrm flipH="1" flipV="1">
              <a:off x="2432" y="2242"/>
              <a:ext cx="6" cy="538"/>
            </a:xfrm>
            <a:prstGeom prst="line">
              <a:avLst/>
            </a:prstGeom>
            <a:noFill/>
            <a:ln w="3816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2483" name="Rectangle 16"/>
            <p:cNvSpPr>
              <a:spLocks noChangeArrowheads="1"/>
            </p:cNvSpPr>
            <p:nvPr/>
          </p:nvSpPr>
          <p:spPr bwMode="auto">
            <a:xfrm>
              <a:off x="3814" y="1788"/>
              <a:ext cx="490" cy="605"/>
            </a:xfrm>
            <a:prstGeom prst="rect">
              <a:avLst/>
            </a:prstGeom>
            <a:solidFill>
              <a:srgbClr val="FFFFFF"/>
            </a:solidFill>
            <a:ln w="28440">
              <a:solidFill>
                <a:srgbClr val="000000"/>
              </a:solidFill>
              <a:round/>
              <a:headEnd/>
              <a:tailEnd/>
            </a:ln>
          </p:spPr>
          <p:txBody>
            <a:bodyPr lIns="90000" tIns="46800" rIns="90000" bIns="46800"/>
            <a:lstStyle/>
            <a:p>
              <a:pPr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CA" sz="2000">
                  <a:solidFill>
                    <a:srgbClr val="000000"/>
                  </a:solidFill>
                </a:rPr>
                <a:t>D  Q</a:t>
              </a:r>
            </a:p>
            <a:p>
              <a:pPr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CA" sz="2000">
                <a:solidFill>
                  <a:srgbClr val="000000"/>
                </a:solidFill>
              </a:endParaRPr>
            </a:p>
            <a:p>
              <a:pPr algn="r"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CA" sz="2000">
                  <a:solidFill>
                    <a:srgbClr val="000000"/>
                  </a:solidFill>
                </a:rPr>
                <a:t>Q</a:t>
              </a:r>
            </a:p>
            <a:p>
              <a:pPr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CA" sz="2000">
                <a:solidFill>
                  <a:srgbClr val="000000"/>
                </a:solidFill>
              </a:endParaRPr>
            </a:p>
          </p:txBody>
        </p:sp>
        <p:sp>
          <p:nvSpPr>
            <p:cNvPr id="62484" name="AutoShape 17"/>
            <p:cNvSpPr>
              <a:spLocks noChangeArrowheads="1"/>
            </p:cNvSpPr>
            <p:nvPr/>
          </p:nvSpPr>
          <p:spPr bwMode="auto">
            <a:xfrm rot="5400000">
              <a:off x="3829" y="2156"/>
              <a:ext cx="138" cy="167"/>
            </a:xfrm>
            <a:prstGeom prst="triangle">
              <a:avLst>
                <a:gd name="adj" fmla="val 50000"/>
              </a:avLst>
            </a:prstGeom>
            <a:solidFill>
              <a:srgbClr val="FFFFFF"/>
            </a:solidFill>
            <a:ln w="2844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485" name="Line 18"/>
            <p:cNvSpPr>
              <a:spLocks noChangeShapeType="1"/>
            </p:cNvSpPr>
            <p:nvPr/>
          </p:nvSpPr>
          <p:spPr bwMode="auto">
            <a:xfrm>
              <a:off x="3459" y="2249"/>
              <a:ext cx="344" cy="0"/>
            </a:xfrm>
            <a:prstGeom prst="line">
              <a:avLst/>
            </a:prstGeom>
            <a:noFill/>
            <a:ln w="3816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2486" name="Line 19"/>
            <p:cNvSpPr>
              <a:spLocks noChangeShapeType="1"/>
            </p:cNvSpPr>
            <p:nvPr/>
          </p:nvSpPr>
          <p:spPr bwMode="auto">
            <a:xfrm>
              <a:off x="3261" y="1908"/>
              <a:ext cx="556" cy="0"/>
            </a:xfrm>
            <a:prstGeom prst="line">
              <a:avLst/>
            </a:prstGeom>
            <a:noFill/>
            <a:ln w="3816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2487" name="Line 20"/>
            <p:cNvSpPr>
              <a:spLocks noChangeShapeType="1"/>
            </p:cNvSpPr>
            <p:nvPr/>
          </p:nvSpPr>
          <p:spPr bwMode="auto">
            <a:xfrm flipH="1" flipV="1">
              <a:off x="3476" y="2245"/>
              <a:ext cx="6" cy="538"/>
            </a:xfrm>
            <a:prstGeom prst="line">
              <a:avLst/>
            </a:prstGeom>
            <a:noFill/>
            <a:ln w="3816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2470" name="Oval 21"/>
          <p:cNvSpPr>
            <a:spLocks noChangeArrowheads="1"/>
          </p:cNvSpPr>
          <p:nvPr/>
        </p:nvSpPr>
        <p:spPr bwMode="auto">
          <a:xfrm>
            <a:off x="6832600" y="4083050"/>
            <a:ext cx="101600" cy="107950"/>
          </a:xfrm>
          <a:prstGeom prst="ellipse">
            <a:avLst/>
          </a:prstGeom>
          <a:solidFill>
            <a:srgbClr val="000000"/>
          </a:solidFill>
          <a:ln w="2844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2471" name="Oval 22"/>
          <p:cNvSpPr>
            <a:spLocks noChangeArrowheads="1"/>
          </p:cNvSpPr>
          <p:nvPr/>
        </p:nvSpPr>
        <p:spPr bwMode="auto">
          <a:xfrm>
            <a:off x="3505200" y="4114800"/>
            <a:ext cx="101600" cy="109537"/>
          </a:xfrm>
          <a:prstGeom prst="ellipse">
            <a:avLst/>
          </a:prstGeom>
          <a:solidFill>
            <a:srgbClr val="000000"/>
          </a:solidFill>
          <a:ln w="2844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1191BDCA-EDF9-4C2B-8253-63544ED3E54F}" type="datetime4">
              <a:rPr lang="en-US" smtClean="0"/>
              <a:pPr/>
              <a:t>October 20, 2020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26" name="Oval 21"/>
          <p:cNvSpPr>
            <a:spLocks noChangeArrowheads="1"/>
          </p:cNvSpPr>
          <p:nvPr/>
        </p:nvSpPr>
        <p:spPr bwMode="auto">
          <a:xfrm>
            <a:off x="5181600" y="4083050"/>
            <a:ext cx="101600" cy="107950"/>
          </a:xfrm>
          <a:prstGeom prst="ellipse">
            <a:avLst/>
          </a:prstGeom>
          <a:solidFill>
            <a:srgbClr val="000000"/>
          </a:solidFill>
          <a:ln w="2844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97213450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Text Box 1"/>
          <p:cNvSpPr txBox="1">
            <a:spLocks noChangeArrowheads="1"/>
          </p:cNvSpPr>
          <p:nvPr/>
        </p:nvSpPr>
        <p:spPr bwMode="auto">
          <a:xfrm>
            <a:off x="152400" y="1066800"/>
            <a:ext cx="82296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n-US" sz="28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SISO Flip-Flop Shift Register</a:t>
            </a:r>
          </a:p>
        </p:txBody>
      </p:sp>
      <p:sp>
        <p:nvSpPr>
          <p:cNvPr id="63491" name="Text Box 2"/>
          <p:cNvSpPr txBox="1">
            <a:spLocks noChangeArrowheads="1"/>
          </p:cNvSpPr>
          <p:nvPr/>
        </p:nvSpPr>
        <p:spPr bwMode="auto">
          <a:xfrm>
            <a:off x="412715" y="2438400"/>
            <a:ext cx="8358188" cy="1055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363538" indent="-255588" eaLnBrk="0" hangingPunct="0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 eaLnBrk="0" hangingPunct="0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 eaLnBrk="0" hangingPunct="0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 eaLnBrk="0" hangingPunct="0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 eaLnBrk="0" hangingPunct="0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pPr eaLnBrk="1" hangingPunct="1">
              <a:spcBef>
                <a:spcPts val="300"/>
              </a:spcBef>
              <a:buClr>
                <a:srgbClr val="A04DA3"/>
              </a:buClr>
              <a:buFont typeface="Georgia" pitchFamily="16" charset="0"/>
              <a:buChar char="•"/>
            </a:pPr>
            <a:r>
              <a:rPr lang="en-CA" sz="2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 </a:t>
            </a:r>
            <a:r>
              <a:rPr lang="en-CA" sz="24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Serial In Serial Out</a:t>
            </a:r>
            <a:r>
              <a:rPr lang="en-CA" sz="2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shift register has a single input and a single output</a:t>
            </a:r>
          </a:p>
        </p:txBody>
      </p:sp>
      <p:sp>
        <p:nvSpPr>
          <p:cNvPr id="63492" name="Text Box 3"/>
          <p:cNvSpPr txBox="1">
            <a:spLocks noChangeArrowheads="1"/>
          </p:cNvSpPr>
          <p:nvPr/>
        </p:nvSpPr>
        <p:spPr bwMode="auto">
          <a:xfrm>
            <a:off x="8174038" y="325438"/>
            <a:ext cx="7620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pPr algn="r" eaLnBrk="1" hangingPunct="1">
              <a:buClrTx/>
              <a:buFontTx/>
              <a:buNone/>
            </a:pPr>
            <a:r>
              <a:rPr lang="en-US">
                <a:solidFill>
                  <a:srgbClr val="FFFFFF"/>
                </a:solidFill>
                <a:latin typeface="Georgia" pitchFamily="16" charset="0"/>
              </a:rPr>
              <a:t>Registers 1.</a:t>
            </a:r>
            <a:fld id="{67F90BBE-6D30-4CA4-AFD6-EDA07AE73497}" type="slidenum">
              <a:rPr lang="en-US">
                <a:solidFill>
                  <a:srgbClr val="FFFFFF"/>
                </a:solidFill>
                <a:latin typeface="Georgia" pitchFamily="16" charset="0"/>
              </a:rPr>
              <a:pPr algn="r" eaLnBrk="1" hangingPunct="1">
                <a:buClrTx/>
                <a:buFontTx/>
                <a:buNone/>
              </a:pPr>
              <a:t>14</a:t>
            </a:fld>
            <a:endParaRPr lang="en-US">
              <a:solidFill>
                <a:srgbClr val="FFFFFF"/>
              </a:solidFill>
              <a:latin typeface="Georgia" pitchFamily="16" charset="0"/>
            </a:endParaRPr>
          </a:p>
        </p:txBody>
      </p:sp>
      <p:grpSp>
        <p:nvGrpSpPr>
          <p:cNvPr id="3" name="Group 4"/>
          <p:cNvGrpSpPr>
            <a:grpSpLocks/>
          </p:cNvGrpSpPr>
          <p:nvPr/>
        </p:nvGrpSpPr>
        <p:grpSpPr bwMode="auto">
          <a:xfrm>
            <a:off x="1027724" y="3769521"/>
            <a:ext cx="7704137" cy="1641475"/>
            <a:chOff x="597" y="1989"/>
            <a:chExt cx="4853" cy="1034"/>
          </a:xfrm>
        </p:grpSpPr>
        <p:sp>
          <p:nvSpPr>
            <p:cNvPr id="63494" name="Rectangle 5"/>
            <p:cNvSpPr>
              <a:spLocks noChangeArrowheads="1"/>
            </p:cNvSpPr>
            <p:nvPr/>
          </p:nvSpPr>
          <p:spPr bwMode="auto">
            <a:xfrm>
              <a:off x="1746" y="2010"/>
              <a:ext cx="472" cy="604"/>
            </a:xfrm>
            <a:prstGeom prst="rect">
              <a:avLst/>
            </a:prstGeom>
            <a:solidFill>
              <a:srgbClr val="FFFFFF"/>
            </a:solidFill>
            <a:ln w="28440">
              <a:solidFill>
                <a:srgbClr val="000000"/>
              </a:solidFill>
              <a:round/>
              <a:headEnd/>
              <a:tailEnd/>
            </a:ln>
          </p:spPr>
          <p:txBody>
            <a:bodyPr lIns="90000" tIns="46800" rIns="90000" bIns="46800"/>
            <a:lstStyle/>
            <a:p>
              <a:pPr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CA" sz="2000">
                  <a:solidFill>
                    <a:srgbClr val="000000"/>
                  </a:solidFill>
                </a:rPr>
                <a:t>D  Q</a:t>
              </a:r>
            </a:p>
            <a:p>
              <a:pPr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CA" sz="2000">
                <a:solidFill>
                  <a:srgbClr val="000000"/>
                </a:solidFill>
              </a:endParaRPr>
            </a:p>
            <a:p>
              <a:pPr algn="r"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CA" sz="2000">
                  <a:solidFill>
                    <a:srgbClr val="000000"/>
                  </a:solidFill>
                </a:rPr>
                <a:t>Q</a:t>
              </a:r>
            </a:p>
            <a:p>
              <a:pPr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CA" sz="2000">
                <a:solidFill>
                  <a:srgbClr val="000000"/>
                </a:solidFill>
              </a:endParaRPr>
            </a:p>
          </p:txBody>
        </p:sp>
        <p:sp>
          <p:nvSpPr>
            <p:cNvPr id="63495" name="AutoShape 6"/>
            <p:cNvSpPr>
              <a:spLocks noChangeArrowheads="1"/>
            </p:cNvSpPr>
            <p:nvPr/>
          </p:nvSpPr>
          <p:spPr bwMode="auto">
            <a:xfrm rot="5400000">
              <a:off x="1758" y="2381"/>
              <a:ext cx="138" cy="161"/>
            </a:xfrm>
            <a:prstGeom prst="triangle">
              <a:avLst>
                <a:gd name="adj" fmla="val 50000"/>
              </a:avLst>
            </a:prstGeom>
            <a:solidFill>
              <a:srgbClr val="FFFFFF"/>
            </a:solidFill>
            <a:ln w="2844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496" name="Line 7"/>
            <p:cNvSpPr>
              <a:spLocks noChangeShapeType="1"/>
            </p:cNvSpPr>
            <p:nvPr/>
          </p:nvSpPr>
          <p:spPr bwMode="auto">
            <a:xfrm>
              <a:off x="1195" y="2470"/>
              <a:ext cx="540" cy="0"/>
            </a:xfrm>
            <a:prstGeom prst="line">
              <a:avLst/>
            </a:prstGeom>
            <a:noFill/>
            <a:ln w="3816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497" name="Line 8"/>
            <p:cNvSpPr>
              <a:spLocks noChangeShapeType="1"/>
            </p:cNvSpPr>
            <p:nvPr/>
          </p:nvSpPr>
          <p:spPr bwMode="auto">
            <a:xfrm>
              <a:off x="1212" y="2130"/>
              <a:ext cx="537" cy="0"/>
            </a:xfrm>
            <a:prstGeom prst="line">
              <a:avLst/>
            </a:prstGeom>
            <a:noFill/>
            <a:ln w="38160">
              <a:solidFill>
                <a:srgbClr val="000000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498" name="Line 9"/>
            <p:cNvSpPr>
              <a:spLocks noChangeShapeType="1"/>
            </p:cNvSpPr>
            <p:nvPr/>
          </p:nvSpPr>
          <p:spPr bwMode="auto">
            <a:xfrm>
              <a:off x="1417" y="2997"/>
              <a:ext cx="2031" cy="0"/>
            </a:xfrm>
            <a:prstGeom prst="line">
              <a:avLst/>
            </a:prstGeom>
            <a:noFill/>
            <a:ln w="3816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499" name="Line 10"/>
            <p:cNvSpPr>
              <a:spLocks noChangeShapeType="1"/>
            </p:cNvSpPr>
            <p:nvPr/>
          </p:nvSpPr>
          <p:spPr bwMode="auto">
            <a:xfrm flipH="1" flipV="1">
              <a:off x="1419" y="2466"/>
              <a:ext cx="6" cy="538"/>
            </a:xfrm>
            <a:prstGeom prst="line">
              <a:avLst/>
            </a:prstGeom>
            <a:noFill/>
            <a:ln w="3816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500" name="Rectangle 11"/>
            <p:cNvSpPr>
              <a:spLocks noChangeArrowheads="1"/>
            </p:cNvSpPr>
            <p:nvPr/>
          </p:nvSpPr>
          <p:spPr bwMode="auto">
            <a:xfrm>
              <a:off x="2748" y="1989"/>
              <a:ext cx="472" cy="604"/>
            </a:xfrm>
            <a:prstGeom prst="rect">
              <a:avLst/>
            </a:prstGeom>
            <a:solidFill>
              <a:srgbClr val="FFFFFF"/>
            </a:solidFill>
            <a:ln w="28440">
              <a:solidFill>
                <a:srgbClr val="000000"/>
              </a:solidFill>
              <a:round/>
              <a:headEnd/>
              <a:tailEnd/>
            </a:ln>
          </p:spPr>
          <p:txBody>
            <a:bodyPr lIns="90000" tIns="46800" rIns="90000" bIns="46800"/>
            <a:lstStyle/>
            <a:p>
              <a:pPr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CA" sz="2000" dirty="0">
                  <a:solidFill>
                    <a:srgbClr val="000000"/>
                  </a:solidFill>
                </a:rPr>
                <a:t>D  Q</a:t>
              </a:r>
            </a:p>
            <a:p>
              <a:pPr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CA" sz="2000" dirty="0">
                <a:solidFill>
                  <a:srgbClr val="000000"/>
                </a:solidFill>
              </a:endParaRPr>
            </a:p>
            <a:p>
              <a:pPr algn="r"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CA" sz="2000" dirty="0">
                  <a:solidFill>
                    <a:srgbClr val="000000"/>
                  </a:solidFill>
                </a:rPr>
                <a:t>Q</a:t>
              </a:r>
            </a:p>
            <a:p>
              <a:pPr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CA" sz="2000" dirty="0">
                <a:solidFill>
                  <a:srgbClr val="000000"/>
                </a:solidFill>
              </a:endParaRPr>
            </a:p>
          </p:txBody>
        </p:sp>
        <p:sp>
          <p:nvSpPr>
            <p:cNvPr id="63501" name="AutoShape 12"/>
            <p:cNvSpPr>
              <a:spLocks noChangeArrowheads="1"/>
            </p:cNvSpPr>
            <p:nvPr/>
          </p:nvSpPr>
          <p:spPr bwMode="auto">
            <a:xfrm rot="5400000">
              <a:off x="2760" y="2359"/>
              <a:ext cx="138" cy="161"/>
            </a:xfrm>
            <a:prstGeom prst="triangle">
              <a:avLst>
                <a:gd name="adj" fmla="val 50000"/>
              </a:avLst>
            </a:prstGeom>
            <a:solidFill>
              <a:srgbClr val="FFFFFF"/>
            </a:solidFill>
            <a:ln w="2844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502" name="Line 13"/>
            <p:cNvSpPr>
              <a:spLocks noChangeShapeType="1"/>
            </p:cNvSpPr>
            <p:nvPr/>
          </p:nvSpPr>
          <p:spPr bwMode="auto">
            <a:xfrm>
              <a:off x="2404" y="2450"/>
              <a:ext cx="332" cy="0"/>
            </a:xfrm>
            <a:prstGeom prst="line">
              <a:avLst/>
            </a:prstGeom>
            <a:noFill/>
            <a:ln w="3816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503" name="Line 14"/>
            <p:cNvSpPr>
              <a:spLocks noChangeShapeType="1"/>
            </p:cNvSpPr>
            <p:nvPr/>
          </p:nvSpPr>
          <p:spPr bwMode="auto">
            <a:xfrm>
              <a:off x="2213" y="2109"/>
              <a:ext cx="537" cy="0"/>
            </a:xfrm>
            <a:prstGeom prst="line">
              <a:avLst/>
            </a:prstGeom>
            <a:noFill/>
            <a:ln w="3816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504" name="Line 15"/>
            <p:cNvSpPr>
              <a:spLocks noChangeShapeType="1"/>
            </p:cNvSpPr>
            <p:nvPr/>
          </p:nvSpPr>
          <p:spPr bwMode="auto">
            <a:xfrm flipH="1" flipV="1">
              <a:off x="2421" y="2445"/>
              <a:ext cx="6" cy="538"/>
            </a:xfrm>
            <a:prstGeom prst="line">
              <a:avLst/>
            </a:prstGeom>
            <a:noFill/>
            <a:ln w="3816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505" name="Rectangle 16"/>
            <p:cNvSpPr>
              <a:spLocks noChangeArrowheads="1"/>
            </p:cNvSpPr>
            <p:nvPr/>
          </p:nvSpPr>
          <p:spPr bwMode="auto">
            <a:xfrm>
              <a:off x="3754" y="1992"/>
              <a:ext cx="472" cy="604"/>
            </a:xfrm>
            <a:prstGeom prst="rect">
              <a:avLst/>
            </a:prstGeom>
            <a:solidFill>
              <a:srgbClr val="FFFFFF"/>
            </a:solidFill>
            <a:ln w="28440">
              <a:solidFill>
                <a:srgbClr val="000000"/>
              </a:solidFill>
              <a:round/>
              <a:headEnd/>
              <a:tailEnd/>
            </a:ln>
          </p:spPr>
          <p:txBody>
            <a:bodyPr lIns="90000" tIns="46800" rIns="90000" bIns="46800"/>
            <a:lstStyle/>
            <a:p>
              <a:pPr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CA" sz="2000">
                  <a:solidFill>
                    <a:srgbClr val="000000"/>
                  </a:solidFill>
                </a:rPr>
                <a:t>D  Q</a:t>
              </a:r>
            </a:p>
            <a:p>
              <a:pPr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CA" sz="2000">
                <a:solidFill>
                  <a:srgbClr val="000000"/>
                </a:solidFill>
              </a:endParaRPr>
            </a:p>
            <a:p>
              <a:pPr algn="r"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CA" sz="2000">
                  <a:solidFill>
                    <a:srgbClr val="000000"/>
                  </a:solidFill>
                </a:rPr>
                <a:t>Q</a:t>
              </a:r>
            </a:p>
            <a:p>
              <a:pPr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CA" sz="2000">
                <a:solidFill>
                  <a:srgbClr val="000000"/>
                </a:solidFill>
              </a:endParaRPr>
            </a:p>
          </p:txBody>
        </p:sp>
        <p:sp>
          <p:nvSpPr>
            <p:cNvPr id="63506" name="AutoShape 17"/>
            <p:cNvSpPr>
              <a:spLocks noChangeArrowheads="1"/>
            </p:cNvSpPr>
            <p:nvPr/>
          </p:nvSpPr>
          <p:spPr bwMode="auto">
            <a:xfrm rot="5400000">
              <a:off x="3766" y="2363"/>
              <a:ext cx="138" cy="161"/>
            </a:xfrm>
            <a:prstGeom prst="triangle">
              <a:avLst>
                <a:gd name="adj" fmla="val 50000"/>
              </a:avLst>
            </a:prstGeom>
            <a:solidFill>
              <a:srgbClr val="FFFFFF"/>
            </a:solidFill>
            <a:ln w="2844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507" name="Line 18"/>
            <p:cNvSpPr>
              <a:spLocks noChangeShapeType="1"/>
            </p:cNvSpPr>
            <p:nvPr/>
          </p:nvSpPr>
          <p:spPr bwMode="auto">
            <a:xfrm>
              <a:off x="3411" y="2453"/>
              <a:ext cx="332" cy="0"/>
            </a:xfrm>
            <a:prstGeom prst="line">
              <a:avLst/>
            </a:prstGeom>
            <a:noFill/>
            <a:ln w="3816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508" name="Line 19"/>
            <p:cNvSpPr>
              <a:spLocks noChangeShapeType="1"/>
            </p:cNvSpPr>
            <p:nvPr/>
          </p:nvSpPr>
          <p:spPr bwMode="auto">
            <a:xfrm>
              <a:off x="3220" y="2112"/>
              <a:ext cx="537" cy="0"/>
            </a:xfrm>
            <a:prstGeom prst="line">
              <a:avLst/>
            </a:prstGeom>
            <a:noFill/>
            <a:ln w="3816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509" name="Line 20"/>
            <p:cNvSpPr>
              <a:spLocks noChangeShapeType="1"/>
            </p:cNvSpPr>
            <p:nvPr/>
          </p:nvSpPr>
          <p:spPr bwMode="auto">
            <a:xfrm flipH="1" flipV="1">
              <a:off x="3427" y="2449"/>
              <a:ext cx="6" cy="538"/>
            </a:xfrm>
            <a:prstGeom prst="line">
              <a:avLst/>
            </a:prstGeom>
            <a:noFill/>
            <a:ln w="3816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510" name="Line 21"/>
            <p:cNvSpPr>
              <a:spLocks noChangeShapeType="1"/>
            </p:cNvSpPr>
            <p:nvPr/>
          </p:nvSpPr>
          <p:spPr bwMode="auto">
            <a:xfrm>
              <a:off x="4234" y="2112"/>
              <a:ext cx="537" cy="0"/>
            </a:xfrm>
            <a:prstGeom prst="line">
              <a:avLst/>
            </a:prstGeom>
            <a:noFill/>
            <a:ln w="38160">
              <a:solidFill>
                <a:srgbClr val="000000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511" name="Text Box 22"/>
            <p:cNvSpPr txBox="1">
              <a:spLocks noChangeArrowheads="1"/>
            </p:cNvSpPr>
            <p:nvPr/>
          </p:nvSpPr>
          <p:spPr bwMode="auto">
            <a:xfrm>
              <a:off x="597" y="2011"/>
              <a:ext cx="474" cy="2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charset="0"/>
                  <a:ea typeface="WenQuanYi Micro Hei" charset="0"/>
                  <a:cs typeface="WenQuanYi Micro Hei" charset="0"/>
                </a:defRPr>
              </a:lvl1pPr>
              <a:lvl2pPr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charset="0"/>
                  <a:ea typeface="WenQuanYi Micro Hei" charset="0"/>
                  <a:cs typeface="WenQuanYi Micro Hei" charset="0"/>
                </a:defRPr>
              </a:lvl2pPr>
              <a:lvl3pPr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charset="0"/>
                  <a:ea typeface="WenQuanYi Micro Hei" charset="0"/>
                  <a:cs typeface="WenQuanYi Micro Hei" charset="0"/>
                </a:defRPr>
              </a:lvl3pPr>
              <a:lvl4pPr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charset="0"/>
                  <a:ea typeface="WenQuanYi Micro Hei" charset="0"/>
                  <a:cs typeface="WenQuanYi Micro Hei" charset="0"/>
                </a:defRPr>
              </a:lvl4pPr>
              <a:lvl5pPr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charset="0"/>
                  <a:ea typeface="WenQuanYi Micro Hei" charset="0"/>
                  <a:cs typeface="WenQuanYi Micro Hei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charset="0"/>
                  <a:ea typeface="WenQuanYi Micro Hei" charset="0"/>
                  <a:cs typeface="WenQuanYi Micro Hei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charset="0"/>
                  <a:ea typeface="WenQuanYi Micro Hei" charset="0"/>
                  <a:cs typeface="WenQuanYi Micro Hei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charset="0"/>
                  <a:ea typeface="WenQuanYi Micro Hei" charset="0"/>
                  <a:cs typeface="WenQuanYi Micro Hei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charset="0"/>
                  <a:ea typeface="WenQuanYi Micro Hei" charset="0"/>
                  <a:cs typeface="WenQuanYi Micro Hei" charset="0"/>
                </a:defRPr>
              </a:lvl9pPr>
            </a:lstStyle>
            <a:p>
              <a:pPr eaLnBrk="1" hangingPunct="1">
                <a:buClrTx/>
                <a:buFontTx/>
                <a:buNone/>
              </a:pPr>
              <a:r>
                <a:rPr lang="en-CA">
                  <a:solidFill>
                    <a:srgbClr val="000000"/>
                  </a:solidFill>
                  <a:latin typeface="Georgia" pitchFamily="16" charset="0"/>
                </a:rPr>
                <a:t>Input</a:t>
              </a:r>
            </a:p>
          </p:txBody>
        </p:sp>
        <p:sp>
          <p:nvSpPr>
            <p:cNvPr id="63512" name="Text Box 23"/>
            <p:cNvSpPr txBox="1">
              <a:spLocks noChangeArrowheads="1"/>
            </p:cNvSpPr>
            <p:nvPr/>
          </p:nvSpPr>
          <p:spPr bwMode="auto">
            <a:xfrm>
              <a:off x="4876" y="1994"/>
              <a:ext cx="574" cy="2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charset="0"/>
                  <a:ea typeface="WenQuanYi Micro Hei" charset="0"/>
                  <a:cs typeface="WenQuanYi Micro Hei" charset="0"/>
                </a:defRPr>
              </a:lvl1pPr>
              <a:lvl2pPr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charset="0"/>
                  <a:ea typeface="WenQuanYi Micro Hei" charset="0"/>
                  <a:cs typeface="WenQuanYi Micro Hei" charset="0"/>
                </a:defRPr>
              </a:lvl2pPr>
              <a:lvl3pPr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charset="0"/>
                  <a:ea typeface="WenQuanYi Micro Hei" charset="0"/>
                  <a:cs typeface="WenQuanYi Micro Hei" charset="0"/>
                </a:defRPr>
              </a:lvl3pPr>
              <a:lvl4pPr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charset="0"/>
                  <a:ea typeface="WenQuanYi Micro Hei" charset="0"/>
                  <a:cs typeface="WenQuanYi Micro Hei" charset="0"/>
                </a:defRPr>
              </a:lvl4pPr>
              <a:lvl5pPr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charset="0"/>
                  <a:ea typeface="WenQuanYi Micro Hei" charset="0"/>
                  <a:cs typeface="WenQuanYi Micro Hei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charset="0"/>
                  <a:ea typeface="WenQuanYi Micro Hei" charset="0"/>
                  <a:cs typeface="WenQuanYi Micro Hei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charset="0"/>
                  <a:ea typeface="WenQuanYi Micro Hei" charset="0"/>
                  <a:cs typeface="WenQuanYi Micro Hei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charset="0"/>
                  <a:ea typeface="WenQuanYi Micro Hei" charset="0"/>
                  <a:cs typeface="WenQuanYi Micro Hei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charset="0"/>
                  <a:ea typeface="WenQuanYi Micro Hei" charset="0"/>
                  <a:cs typeface="WenQuanYi Micro Hei" charset="0"/>
                </a:defRPr>
              </a:lvl9pPr>
            </a:lstStyle>
            <a:p>
              <a:pPr eaLnBrk="1" hangingPunct="1">
                <a:buClrTx/>
                <a:buFontTx/>
                <a:buNone/>
              </a:pPr>
              <a:r>
                <a:rPr lang="en-CA">
                  <a:solidFill>
                    <a:srgbClr val="000000"/>
                  </a:solidFill>
                  <a:latin typeface="Georgia" pitchFamily="16" charset="0"/>
                </a:rPr>
                <a:t>Output</a:t>
              </a:r>
            </a:p>
          </p:txBody>
        </p:sp>
        <p:sp>
          <p:nvSpPr>
            <p:cNvPr id="63513" name="Oval 24"/>
            <p:cNvSpPr>
              <a:spLocks noChangeArrowheads="1"/>
            </p:cNvSpPr>
            <p:nvPr/>
          </p:nvSpPr>
          <p:spPr bwMode="auto">
            <a:xfrm>
              <a:off x="1391" y="2445"/>
              <a:ext cx="66" cy="67"/>
            </a:xfrm>
            <a:prstGeom prst="ellipse">
              <a:avLst/>
            </a:prstGeom>
            <a:solidFill>
              <a:srgbClr val="000000"/>
            </a:solidFill>
            <a:ln w="2844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514" name="Oval 25"/>
            <p:cNvSpPr>
              <a:spLocks noChangeArrowheads="1"/>
            </p:cNvSpPr>
            <p:nvPr/>
          </p:nvSpPr>
          <p:spPr bwMode="auto">
            <a:xfrm>
              <a:off x="2398" y="2956"/>
              <a:ext cx="66" cy="67"/>
            </a:xfrm>
            <a:prstGeom prst="ellipse">
              <a:avLst/>
            </a:prstGeom>
            <a:solidFill>
              <a:srgbClr val="000000"/>
            </a:solidFill>
            <a:ln w="2844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515" name="Line 26"/>
            <p:cNvSpPr>
              <a:spLocks noChangeShapeType="1"/>
            </p:cNvSpPr>
            <p:nvPr/>
          </p:nvSpPr>
          <p:spPr bwMode="auto">
            <a:xfrm>
              <a:off x="2027" y="2433"/>
              <a:ext cx="128" cy="0"/>
            </a:xfrm>
            <a:prstGeom prst="line">
              <a:avLst/>
            </a:prstGeom>
            <a:noFill/>
            <a:ln w="3816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516" name="Line 27"/>
            <p:cNvSpPr>
              <a:spLocks noChangeShapeType="1"/>
            </p:cNvSpPr>
            <p:nvPr/>
          </p:nvSpPr>
          <p:spPr bwMode="auto">
            <a:xfrm>
              <a:off x="3024" y="2422"/>
              <a:ext cx="128" cy="0"/>
            </a:xfrm>
            <a:prstGeom prst="line">
              <a:avLst/>
            </a:prstGeom>
            <a:noFill/>
            <a:ln w="3816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517" name="Line 28"/>
            <p:cNvSpPr>
              <a:spLocks noChangeShapeType="1"/>
            </p:cNvSpPr>
            <p:nvPr/>
          </p:nvSpPr>
          <p:spPr bwMode="auto">
            <a:xfrm>
              <a:off x="4035" y="2420"/>
              <a:ext cx="128" cy="0"/>
            </a:xfrm>
            <a:prstGeom prst="line">
              <a:avLst/>
            </a:prstGeom>
            <a:noFill/>
            <a:ln w="3816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0E0F8848-A85C-4D8A-B4E5-6ECDBDA4A2E9}" type="datetime4">
              <a:rPr lang="en-US" smtClean="0"/>
              <a:pPr/>
              <a:t>October 20, 2020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14</a:t>
            </a:fld>
            <a:endParaRPr lang="en-US"/>
          </a:p>
        </p:txBody>
      </p:sp>
      <p:grpSp>
        <p:nvGrpSpPr>
          <p:cNvPr id="32" name="Group 24"/>
          <p:cNvGrpSpPr>
            <a:grpSpLocks/>
          </p:cNvGrpSpPr>
          <p:nvPr/>
        </p:nvGrpSpPr>
        <p:grpSpPr bwMode="auto">
          <a:xfrm>
            <a:off x="5580063" y="1901825"/>
            <a:ext cx="3373437" cy="412750"/>
            <a:chOff x="5579389" y="1185621"/>
            <a:chExt cx="3374617" cy="413025"/>
          </a:xfrm>
        </p:grpSpPr>
        <p:sp>
          <p:nvSpPr>
            <p:cNvPr id="33" name="Rectangle 10"/>
            <p:cNvSpPr>
              <a:spLocks noChangeArrowheads="1"/>
            </p:cNvSpPr>
            <p:nvPr/>
          </p:nvSpPr>
          <p:spPr bwMode="auto">
            <a:xfrm>
              <a:off x="6929454" y="1214422"/>
              <a:ext cx="642942" cy="357190"/>
            </a:xfrm>
            <a:prstGeom prst="rect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CA">
                <a:solidFill>
                  <a:prstClr val="black"/>
                </a:solidFill>
                <a:latin typeface="Arial" charset="0"/>
              </a:endParaRPr>
            </a:p>
          </p:txBody>
        </p:sp>
        <p:cxnSp>
          <p:nvCxnSpPr>
            <p:cNvPr id="34" name="Straight Arrow Connector 12"/>
            <p:cNvCxnSpPr>
              <a:cxnSpLocks noChangeShapeType="1"/>
              <a:endCxn id="33" idx="1"/>
            </p:cNvCxnSpPr>
            <p:nvPr/>
          </p:nvCxnSpPr>
          <p:spPr bwMode="auto">
            <a:xfrm flipV="1">
              <a:off x="6439546" y="1393017"/>
              <a:ext cx="489908" cy="1830"/>
            </a:xfrm>
            <a:prstGeom prst="straightConnector1">
              <a:avLst/>
            </a:prstGeom>
            <a:noFill/>
            <a:ln w="38100" algn="ctr">
              <a:solidFill>
                <a:schemeClr val="tx1"/>
              </a:solidFill>
              <a:round/>
              <a:headEnd/>
              <a:tailEnd type="arrow" w="med" len="med"/>
            </a:ln>
          </p:spPr>
        </p:cxnSp>
        <p:sp>
          <p:nvSpPr>
            <p:cNvPr id="35" name="TextBox 34"/>
            <p:cNvSpPr txBox="1"/>
            <p:nvPr/>
          </p:nvSpPr>
          <p:spPr>
            <a:xfrm>
              <a:off x="5579389" y="1185621"/>
              <a:ext cx="881370" cy="40031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CA" sz="2000" dirty="0">
                  <a:solidFill>
                    <a:prstClr val="black"/>
                  </a:solidFill>
                </a:rPr>
                <a:t>10110</a:t>
              </a:r>
            </a:p>
          </p:txBody>
        </p:sp>
        <p:cxnSp>
          <p:nvCxnSpPr>
            <p:cNvPr id="36" name="Straight Arrow Connector 22"/>
            <p:cNvCxnSpPr>
              <a:cxnSpLocks noChangeShapeType="1"/>
            </p:cNvCxnSpPr>
            <p:nvPr/>
          </p:nvCxnSpPr>
          <p:spPr bwMode="auto">
            <a:xfrm flipV="1">
              <a:off x="7568339" y="1390433"/>
              <a:ext cx="489908" cy="1830"/>
            </a:xfrm>
            <a:prstGeom prst="straightConnector1">
              <a:avLst/>
            </a:prstGeom>
            <a:noFill/>
            <a:ln w="38100" algn="ctr">
              <a:solidFill>
                <a:schemeClr val="tx1"/>
              </a:solidFill>
              <a:round/>
              <a:headEnd/>
              <a:tailEnd type="arrow" w="med" len="med"/>
            </a:ln>
          </p:spPr>
        </p:cxnSp>
        <p:sp>
          <p:nvSpPr>
            <p:cNvPr id="37" name="TextBox 36"/>
            <p:cNvSpPr txBox="1"/>
            <p:nvPr/>
          </p:nvSpPr>
          <p:spPr>
            <a:xfrm>
              <a:off x="8072636" y="1198329"/>
              <a:ext cx="881370" cy="40031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CA" sz="2000" dirty="0">
                  <a:solidFill>
                    <a:prstClr val="black"/>
                  </a:solidFill>
                </a:rPr>
                <a:t>10110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xmlns="" val="424104659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5" name="Text Box 2"/>
          <p:cNvSpPr txBox="1">
            <a:spLocks noChangeArrowheads="1"/>
          </p:cNvSpPr>
          <p:nvPr/>
        </p:nvSpPr>
        <p:spPr bwMode="auto">
          <a:xfrm>
            <a:off x="481014" y="1687515"/>
            <a:ext cx="8358187" cy="1131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363538" indent="-255588" eaLnBrk="0" hangingPunct="0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 eaLnBrk="0" hangingPunct="0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 eaLnBrk="0" hangingPunct="0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 eaLnBrk="0" hangingPunct="0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 eaLnBrk="0" hangingPunct="0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pPr eaLnBrk="1" hangingPunct="1">
              <a:spcBef>
                <a:spcPts val="300"/>
              </a:spcBef>
              <a:buClr>
                <a:srgbClr val="A04DA3"/>
              </a:buClr>
              <a:buFont typeface="Georgia" pitchFamily="16" charset="0"/>
              <a:buChar char="•"/>
            </a:pPr>
            <a:r>
              <a:rPr lang="en-CA" sz="2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 Serial In Parallel Out shift register has a single input and access to all outputs</a:t>
            </a:r>
          </a:p>
        </p:txBody>
      </p:sp>
      <p:sp>
        <p:nvSpPr>
          <p:cNvPr id="64516" name="Text Box 3"/>
          <p:cNvSpPr txBox="1">
            <a:spLocks noChangeArrowheads="1"/>
          </p:cNvSpPr>
          <p:nvPr/>
        </p:nvSpPr>
        <p:spPr bwMode="auto">
          <a:xfrm>
            <a:off x="8174038" y="382588"/>
            <a:ext cx="7620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pPr algn="r" eaLnBrk="1" hangingPunct="1">
              <a:buClrTx/>
              <a:buFontTx/>
              <a:buNone/>
            </a:pPr>
            <a:r>
              <a:rPr lang="en-US">
                <a:solidFill>
                  <a:srgbClr val="FFFFFF"/>
                </a:solidFill>
                <a:latin typeface="Georgia" pitchFamily="16" charset="0"/>
              </a:rPr>
              <a:t>Registers 1.</a:t>
            </a:r>
            <a:fld id="{1F83AFE2-43AB-4D84-90B6-927D582F62D1}" type="slidenum">
              <a:rPr lang="en-US">
                <a:solidFill>
                  <a:srgbClr val="FFFFFF"/>
                </a:solidFill>
                <a:latin typeface="Georgia" pitchFamily="16" charset="0"/>
              </a:rPr>
              <a:pPr algn="r" eaLnBrk="1" hangingPunct="1">
                <a:buClrTx/>
                <a:buFontTx/>
                <a:buNone/>
              </a:pPr>
              <a:t>15</a:t>
            </a:fld>
            <a:endParaRPr lang="en-US">
              <a:solidFill>
                <a:srgbClr val="FFFFFF"/>
              </a:solidFill>
              <a:latin typeface="Georgia" pitchFamily="16" charset="0"/>
            </a:endParaRPr>
          </a:p>
        </p:txBody>
      </p:sp>
      <p:grpSp>
        <p:nvGrpSpPr>
          <p:cNvPr id="3" name="Group 4"/>
          <p:cNvGrpSpPr>
            <a:grpSpLocks/>
          </p:cNvGrpSpPr>
          <p:nvPr/>
        </p:nvGrpSpPr>
        <p:grpSpPr bwMode="auto">
          <a:xfrm>
            <a:off x="1028700" y="2909890"/>
            <a:ext cx="7119938" cy="2828925"/>
            <a:chOff x="648" y="1833"/>
            <a:chExt cx="4485" cy="1782"/>
          </a:xfrm>
        </p:grpSpPr>
        <p:sp>
          <p:nvSpPr>
            <p:cNvPr id="64518" name="Rectangle 5"/>
            <p:cNvSpPr>
              <a:spLocks noChangeArrowheads="1"/>
            </p:cNvSpPr>
            <p:nvPr/>
          </p:nvSpPr>
          <p:spPr bwMode="auto">
            <a:xfrm>
              <a:off x="1817" y="2602"/>
              <a:ext cx="483" cy="604"/>
            </a:xfrm>
            <a:prstGeom prst="rect">
              <a:avLst/>
            </a:prstGeom>
            <a:solidFill>
              <a:srgbClr val="FFFFFF"/>
            </a:solidFill>
            <a:ln w="28440">
              <a:solidFill>
                <a:srgbClr val="000000"/>
              </a:solidFill>
              <a:round/>
              <a:headEnd/>
              <a:tailEnd/>
            </a:ln>
          </p:spPr>
          <p:txBody>
            <a:bodyPr lIns="90000" tIns="46800" rIns="90000" bIns="46800"/>
            <a:lstStyle/>
            <a:p>
              <a:pPr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CA" sz="2000">
                  <a:solidFill>
                    <a:srgbClr val="000000"/>
                  </a:solidFill>
                </a:rPr>
                <a:t>D  Q</a:t>
              </a:r>
            </a:p>
            <a:p>
              <a:pPr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CA" sz="2000">
                <a:solidFill>
                  <a:srgbClr val="000000"/>
                </a:solidFill>
              </a:endParaRPr>
            </a:p>
            <a:p>
              <a:pPr algn="r"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CA" sz="2000">
                  <a:solidFill>
                    <a:srgbClr val="000000"/>
                  </a:solidFill>
                </a:rPr>
                <a:t>Q</a:t>
              </a:r>
            </a:p>
            <a:p>
              <a:pPr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CA" sz="2000">
                <a:solidFill>
                  <a:srgbClr val="000000"/>
                </a:solidFill>
              </a:endParaRPr>
            </a:p>
          </p:txBody>
        </p:sp>
        <p:sp>
          <p:nvSpPr>
            <p:cNvPr id="64519" name="AutoShape 6"/>
            <p:cNvSpPr>
              <a:spLocks noChangeArrowheads="1"/>
            </p:cNvSpPr>
            <p:nvPr/>
          </p:nvSpPr>
          <p:spPr bwMode="auto">
            <a:xfrm rot="5400000">
              <a:off x="1831" y="2971"/>
              <a:ext cx="138" cy="165"/>
            </a:xfrm>
            <a:prstGeom prst="triangle">
              <a:avLst>
                <a:gd name="adj" fmla="val 50000"/>
              </a:avLst>
            </a:prstGeom>
            <a:solidFill>
              <a:srgbClr val="FFFFFF"/>
            </a:solidFill>
            <a:ln w="2844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520" name="Line 7"/>
            <p:cNvSpPr>
              <a:spLocks noChangeShapeType="1"/>
            </p:cNvSpPr>
            <p:nvPr/>
          </p:nvSpPr>
          <p:spPr bwMode="auto">
            <a:xfrm>
              <a:off x="1254" y="3062"/>
              <a:ext cx="552" cy="0"/>
            </a:xfrm>
            <a:prstGeom prst="line">
              <a:avLst/>
            </a:prstGeom>
            <a:noFill/>
            <a:ln w="3816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4521" name="Line 8"/>
            <p:cNvSpPr>
              <a:spLocks noChangeShapeType="1"/>
            </p:cNvSpPr>
            <p:nvPr/>
          </p:nvSpPr>
          <p:spPr bwMode="auto">
            <a:xfrm>
              <a:off x="1271" y="2722"/>
              <a:ext cx="549" cy="0"/>
            </a:xfrm>
            <a:prstGeom prst="line">
              <a:avLst/>
            </a:prstGeom>
            <a:noFill/>
            <a:ln w="38160">
              <a:solidFill>
                <a:srgbClr val="000000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4522" name="Line 9"/>
            <p:cNvSpPr>
              <a:spLocks noChangeShapeType="1"/>
            </p:cNvSpPr>
            <p:nvPr/>
          </p:nvSpPr>
          <p:spPr bwMode="auto">
            <a:xfrm>
              <a:off x="1480" y="3589"/>
              <a:ext cx="2077" cy="0"/>
            </a:xfrm>
            <a:prstGeom prst="line">
              <a:avLst/>
            </a:prstGeom>
            <a:noFill/>
            <a:ln w="3816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4523" name="Line 10"/>
            <p:cNvSpPr>
              <a:spLocks noChangeShapeType="1"/>
            </p:cNvSpPr>
            <p:nvPr/>
          </p:nvSpPr>
          <p:spPr bwMode="auto">
            <a:xfrm flipH="1" flipV="1">
              <a:off x="1483" y="3059"/>
              <a:ext cx="6" cy="538"/>
            </a:xfrm>
            <a:prstGeom prst="line">
              <a:avLst/>
            </a:prstGeom>
            <a:noFill/>
            <a:ln w="3816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4524" name="Rectangle 11"/>
            <p:cNvSpPr>
              <a:spLocks noChangeArrowheads="1"/>
            </p:cNvSpPr>
            <p:nvPr/>
          </p:nvSpPr>
          <p:spPr bwMode="auto">
            <a:xfrm>
              <a:off x="2841" y="2581"/>
              <a:ext cx="483" cy="604"/>
            </a:xfrm>
            <a:prstGeom prst="rect">
              <a:avLst/>
            </a:prstGeom>
            <a:solidFill>
              <a:srgbClr val="FFFFFF"/>
            </a:solidFill>
            <a:ln w="28440">
              <a:solidFill>
                <a:srgbClr val="000000"/>
              </a:solidFill>
              <a:round/>
              <a:headEnd/>
              <a:tailEnd/>
            </a:ln>
          </p:spPr>
          <p:txBody>
            <a:bodyPr lIns="90000" tIns="46800" rIns="90000" bIns="46800"/>
            <a:lstStyle/>
            <a:p>
              <a:pPr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CA" sz="2000">
                  <a:solidFill>
                    <a:srgbClr val="000000"/>
                  </a:solidFill>
                </a:rPr>
                <a:t>D  Q</a:t>
              </a:r>
            </a:p>
            <a:p>
              <a:pPr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CA" sz="2000">
                <a:solidFill>
                  <a:srgbClr val="000000"/>
                </a:solidFill>
              </a:endParaRPr>
            </a:p>
            <a:p>
              <a:pPr algn="r"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CA" sz="2000">
                  <a:solidFill>
                    <a:srgbClr val="000000"/>
                  </a:solidFill>
                </a:rPr>
                <a:t>Q</a:t>
              </a:r>
            </a:p>
            <a:p>
              <a:pPr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CA" sz="2000">
                <a:solidFill>
                  <a:srgbClr val="000000"/>
                </a:solidFill>
              </a:endParaRPr>
            </a:p>
          </p:txBody>
        </p:sp>
        <p:sp>
          <p:nvSpPr>
            <p:cNvPr id="64525" name="AutoShape 12"/>
            <p:cNvSpPr>
              <a:spLocks noChangeArrowheads="1"/>
            </p:cNvSpPr>
            <p:nvPr/>
          </p:nvSpPr>
          <p:spPr bwMode="auto">
            <a:xfrm rot="5400000">
              <a:off x="2860" y="2950"/>
              <a:ext cx="138" cy="165"/>
            </a:xfrm>
            <a:prstGeom prst="triangle">
              <a:avLst>
                <a:gd name="adj" fmla="val 50000"/>
              </a:avLst>
            </a:prstGeom>
            <a:solidFill>
              <a:srgbClr val="FFFFFF"/>
            </a:solidFill>
            <a:ln w="2844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526" name="Line 13"/>
            <p:cNvSpPr>
              <a:spLocks noChangeShapeType="1"/>
            </p:cNvSpPr>
            <p:nvPr/>
          </p:nvSpPr>
          <p:spPr bwMode="auto">
            <a:xfrm>
              <a:off x="2490" y="3041"/>
              <a:ext cx="339" cy="0"/>
            </a:xfrm>
            <a:prstGeom prst="line">
              <a:avLst/>
            </a:prstGeom>
            <a:noFill/>
            <a:ln w="3816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4527" name="Line 14"/>
            <p:cNvSpPr>
              <a:spLocks noChangeShapeType="1"/>
            </p:cNvSpPr>
            <p:nvPr/>
          </p:nvSpPr>
          <p:spPr bwMode="auto">
            <a:xfrm>
              <a:off x="2295" y="2701"/>
              <a:ext cx="549" cy="0"/>
            </a:xfrm>
            <a:prstGeom prst="line">
              <a:avLst/>
            </a:prstGeom>
            <a:noFill/>
            <a:ln w="3816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4528" name="Line 15"/>
            <p:cNvSpPr>
              <a:spLocks noChangeShapeType="1"/>
            </p:cNvSpPr>
            <p:nvPr/>
          </p:nvSpPr>
          <p:spPr bwMode="auto">
            <a:xfrm flipH="1" flipV="1">
              <a:off x="2507" y="3038"/>
              <a:ext cx="6" cy="538"/>
            </a:xfrm>
            <a:prstGeom prst="line">
              <a:avLst/>
            </a:prstGeom>
            <a:noFill/>
            <a:ln w="3816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4529" name="Rectangle 16"/>
            <p:cNvSpPr>
              <a:spLocks noChangeArrowheads="1"/>
            </p:cNvSpPr>
            <p:nvPr/>
          </p:nvSpPr>
          <p:spPr bwMode="auto">
            <a:xfrm>
              <a:off x="3871" y="2584"/>
              <a:ext cx="483" cy="604"/>
            </a:xfrm>
            <a:prstGeom prst="rect">
              <a:avLst/>
            </a:prstGeom>
            <a:solidFill>
              <a:srgbClr val="FFFFFF"/>
            </a:solidFill>
            <a:ln w="28440">
              <a:solidFill>
                <a:srgbClr val="000000"/>
              </a:solidFill>
              <a:round/>
              <a:headEnd/>
              <a:tailEnd/>
            </a:ln>
          </p:spPr>
          <p:txBody>
            <a:bodyPr lIns="90000" tIns="46800" rIns="90000" bIns="46800"/>
            <a:lstStyle/>
            <a:p>
              <a:pPr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CA" sz="2000">
                  <a:solidFill>
                    <a:srgbClr val="000000"/>
                  </a:solidFill>
                </a:rPr>
                <a:t>D  Q</a:t>
              </a:r>
            </a:p>
            <a:p>
              <a:pPr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CA" sz="2000">
                <a:solidFill>
                  <a:srgbClr val="000000"/>
                </a:solidFill>
              </a:endParaRPr>
            </a:p>
            <a:p>
              <a:pPr algn="r"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CA" sz="2000">
                  <a:solidFill>
                    <a:srgbClr val="000000"/>
                  </a:solidFill>
                </a:rPr>
                <a:t>Q</a:t>
              </a:r>
            </a:p>
            <a:p>
              <a:pPr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CA" sz="2000">
                <a:solidFill>
                  <a:srgbClr val="000000"/>
                </a:solidFill>
              </a:endParaRPr>
            </a:p>
          </p:txBody>
        </p:sp>
        <p:sp>
          <p:nvSpPr>
            <p:cNvPr id="64530" name="AutoShape 17"/>
            <p:cNvSpPr>
              <a:spLocks noChangeArrowheads="1"/>
            </p:cNvSpPr>
            <p:nvPr/>
          </p:nvSpPr>
          <p:spPr bwMode="auto">
            <a:xfrm rot="5400000">
              <a:off x="3884" y="2953"/>
              <a:ext cx="138" cy="165"/>
            </a:xfrm>
            <a:prstGeom prst="triangle">
              <a:avLst>
                <a:gd name="adj" fmla="val 50000"/>
              </a:avLst>
            </a:prstGeom>
            <a:solidFill>
              <a:srgbClr val="FFFFFF"/>
            </a:solidFill>
            <a:ln w="2844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531" name="Line 18"/>
            <p:cNvSpPr>
              <a:spLocks noChangeShapeType="1"/>
            </p:cNvSpPr>
            <p:nvPr/>
          </p:nvSpPr>
          <p:spPr bwMode="auto">
            <a:xfrm>
              <a:off x="3520" y="3045"/>
              <a:ext cx="339" cy="0"/>
            </a:xfrm>
            <a:prstGeom prst="line">
              <a:avLst/>
            </a:prstGeom>
            <a:noFill/>
            <a:ln w="3816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4532" name="Line 19"/>
            <p:cNvSpPr>
              <a:spLocks noChangeShapeType="1"/>
            </p:cNvSpPr>
            <p:nvPr/>
          </p:nvSpPr>
          <p:spPr bwMode="auto">
            <a:xfrm>
              <a:off x="3324" y="2704"/>
              <a:ext cx="549" cy="0"/>
            </a:xfrm>
            <a:prstGeom prst="line">
              <a:avLst/>
            </a:prstGeom>
            <a:noFill/>
            <a:ln w="3816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4533" name="Line 20"/>
            <p:cNvSpPr>
              <a:spLocks noChangeShapeType="1"/>
            </p:cNvSpPr>
            <p:nvPr/>
          </p:nvSpPr>
          <p:spPr bwMode="auto">
            <a:xfrm flipH="1" flipV="1">
              <a:off x="3536" y="3041"/>
              <a:ext cx="6" cy="538"/>
            </a:xfrm>
            <a:prstGeom prst="line">
              <a:avLst/>
            </a:prstGeom>
            <a:noFill/>
            <a:ln w="3816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4534" name="Line 21"/>
            <p:cNvSpPr>
              <a:spLocks noChangeShapeType="1"/>
            </p:cNvSpPr>
            <p:nvPr/>
          </p:nvSpPr>
          <p:spPr bwMode="auto">
            <a:xfrm flipH="1" flipV="1">
              <a:off x="4889" y="2182"/>
              <a:ext cx="3" cy="532"/>
            </a:xfrm>
            <a:prstGeom prst="line">
              <a:avLst/>
            </a:prstGeom>
            <a:noFill/>
            <a:ln w="38160">
              <a:solidFill>
                <a:srgbClr val="000000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4535" name="Text Box 22"/>
            <p:cNvSpPr txBox="1">
              <a:spLocks noChangeArrowheads="1"/>
            </p:cNvSpPr>
            <p:nvPr/>
          </p:nvSpPr>
          <p:spPr bwMode="auto">
            <a:xfrm>
              <a:off x="648" y="2602"/>
              <a:ext cx="474" cy="2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charset="0"/>
                  <a:ea typeface="WenQuanYi Micro Hei" charset="0"/>
                  <a:cs typeface="WenQuanYi Micro Hei" charset="0"/>
                </a:defRPr>
              </a:lvl1pPr>
              <a:lvl2pPr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charset="0"/>
                  <a:ea typeface="WenQuanYi Micro Hei" charset="0"/>
                  <a:cs typeface="WenQuanYi Micro Hei" charset="0"/>
                </a:defRPr>
              </a:lvl2pPr>
              <a:lvl3pPr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charset="0"/>
                  <a:ea typeface="WenQuanYi Micro Hei" charset="0"/>
                  <a:cs typeface="WenQuanYi Micro Hei" charset="0"/>
                </a:defRPr>
              </a:lvl3pPr>
              <a:lvl4pPr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charset="0"/>
                  <a:ea typeface="WenQuanYi Micro Hei" charset="0"/>
                  <a:cs typeface="WenQuanYi Micro Hei" charset="0"/>
                </a:defRPr>
              </a:lvl4pPr>
              <a:lvl5pPr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charset="0"/>
                  <a:ea typeface="WenQuanYi Micro Hei" charset="0"/>
                  <a:cs typeface="WenQuanYi Micro Hei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charset="0"/>
                  <a:ea typeface="WenQuanYi Micro Hei" charset="0"/>
                  <a:cs typeface="WenQuanYi Micro Hei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charset="0"/>
                  <a:ea typeface="WenQuanYi Micro Hei" charset="0"/>
                  <a:cs typeface="WenQuanYi Micro Hei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charset="0"/>
                  <a:ea typeface="WenQuanYi Micro Hei" charset="0"/>
                  <a:cs typeface="WenQuanYi Micro Hei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charset="0"/>
                  <a:ea typeface="WenQuanYi Micro Hei" charset="0"/>
                  <a:cs typeface="WenQuanYi Micro Hei" charset="0"/>
                </a:defRPr>
              </a:lvl9pPr>
            </a:lstStyle>
            <a:p>
              <a:pPr eaLnBrk="1" hangingPunct="1">
                <a:buClrTx/>
                <a:buFontTx/>
                <a:buNone/>
              </a:pPr>
              <a:r>
                <a:rPr lang="en-CA">
                  <a:solidFill>
                    <a:srgbClr val="000000"/>
                  </a:solidFill>
                  <a:latin typeface="Georgia" pitchFamily="16" charset="0"/>
                </a:rPr>
                <a:t>Input</a:t>
              </a:r>
            </a:p>
          </p:txBody>
        </p:sp>
        <p:sp>
          <p:nvSpPr>
            <p:cNvPr id="64536" name="Text Box 23"/>
            <p:cNvSpPr txBox="1">
              <a:spLocks noChangeArrowheads="1"/>
            </p:cNvSpPr>
            <p:nvPr/>
          </p:nvSpPr>
          <p:spPr bwMode="auto">
            <a:xfrm>
              <a:off x="2215" y="1833"/>
              <a:ext cx="574" cy="2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charset="0"/>
                  <a:ea typeface="WenQuanYi Micro Hei" charset="0"/>
                  <a:cs typeface="WenQuanYi Micro Hei" charset="0"/>
                </a:defRPr>
              </a:lvl1pPr>
              <a:lvl2pPr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charset="0"/>
                  <a:ea typeface="WenQuanYi Micro Hei" charset="0"/>
                  <a:cs typeface="WenQuanYi Micro Hei" charset="0"/>
                </a:defRPr>
              </a:lvl2pPr>
              <a:lvl3pPr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charset="0"/>
                  <a:ea typeface="WenQuanYi Micro Hei" charset="0"/>
                  <a:cs typeface="WenQuanYi Micro Hei" charset="0"/>
                </a:defRPr>
              </a:lvl3pPr>
              <a:lvl4pPr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charset="0"/>
                  <a:ea typeface="WenQuanYi Micro Hei" charset="0"/>
                  <a:cs typeface="WenQuanYi Micro Hei" charset="0"/>
                </a:defRPr>
              </a:lvl4pPr>
              <a:lvl5pPr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charset="0"/>
                  <a:ea typeface="WenQuanYi Micro Hei" charset="0"/>
                  <a:cs typeface="WenQuanYi Micro Hei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charset="0"/>
                  <a:ea typeface="WenQuanYi Micro Hei" charset="0"/>
                  <a:cs typeface="WenQuanYi Micro Hei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charset="0"/>
                  <a:ea typeface="WenQuanYi Micro Hei" charset="0"/>
                  <a:cs typeface="WenQuanYi Micro Hei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charset="0"/>
                  <a:ea typeface="WenQuanYi Micro Hei" charset="0"/>
                  <a:cs typeface="WenQuanYi Micro Hei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charset="0"/>
                  <a:ea typeface="WenQuanYi Micro Hei" charset="0"/>
                  <a:cs typeface="WenQuanYi Micro Hei" charset="0"/>
                </a:defRPr>
              </a:lvl9pPr>
            </a:lstStyle>
            <a:p>
              <a:pPr eaLnBrk="1" hangingPunct="1">
                <a:buClrTx/>
                <a:buFontTx/>
                <a:buNone/>
              </a:pPr>
              <a:r>
                <a:rPr lang="en-CA">
                  <a:solidFill>
                    <a:srgbClr val="000000"/>
                  </a:solidFill>
                  <a:latin typeface="Georgia" pitchFamily="16" charset="0"/>
                </a:rPr>
                <a:t>Output</a:t>
              </a:r>
            </a:p>
          </p:txBody>
        </p:sp>
        <p:sp>
          <p:nvSpPr>
            <p:cNvPr id="64537" name="Oval 24"/>
            <p:cNvSpPr>
              <a:spLocks noChangeArrowheads="1"/>
            </p:cNvSpPr>
            <p:nvPr/>
          </p:nvSpPr>
          <p:spPr bwMode="auto">
            <a:xfrm>
              <a:off x="1454" y="3037"/>
              <a:ext cx="67" cy="67"/>
            </a:xfrm>
            <a:prstGeom prst="ellipse">
              <a:avLst/>
            </a:prstGeom>
            <a:solidFill>
              <a:srgbClr val="000000"/>
            </a:solidFill>
            <a:ln w="2844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538" name="Oval 25"/>
            <p:cNvSpPr>
              <a:spLocks noChangeArrowheads="1"/>
            </p:cNvSpPr>
            <p:nvPr/>
          </p:nvSpPr>
          <p:spPr bwMode="auto">
            <a:xfrm>
              <a:off x="2484" y="3548"/>
              <a:ext cx="67" cy="67"/>
            </a:xfrm>
            <a:prstGeom prst="ellipse">
              <a:avLst/>
            </a:prstGeom>
            <a:solidFill>
              <a:srgbClr val="000000"/>
            </a:solidFill>
            <a:ln w="2844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539" name="Line 26"/>
            <p:cNvSpPr>
              <a:spLocks noChangeShapeType="1"/>
            </p:cNvSpPr>
            <p:nvPr/>
          </p:nvSpPr>
          <p:spPr bwMode="auto">
            <a:xfrm flipH="1" flipV="1">
              <a:off x="3561" y="2165"/>
              <a:ext cx="3" cy="532"/>
            </a:xfrm>
            <a:prstGeom prst="line">
              <a:avLst/>
            </a:prstGeom>
            <a:noFill/>
            <a:ln w="38160">
              <a:solidFill>
                <a:srgbClr val="000000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4540" name="Line 27"/>
            <p:cNvSpPr>
              <a:spLocks noChangeShapeType="1"/>
            </p:cNvSpPr>
            <p:nvPr/>
          </p:nvSpPr>
          <p:spPr bwMode="auto">
            <a:xfrm flipH="1" flipV="1">
              <a:off x="2530" y="2175"/>
              <a:ext cx="3" cy="532"/>
            </a:xfrm>
            <a:prstGeom prst="line">
              <a:avLst/>
            </a:prstGeom>
            <a:noFill/>
            <a:ln w="38160">
              <a:solidFill>
                <a:srgbClr val="000000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4541" name="Line 28"/>
            <p:cNvSpPr>
              <a:spLocks noChangeShapeType="1"/>
            </p:cNvSpPr>
            <p:nvPr/>
          </p:nvSpPr>
          <p:spPr bwMode="auto">
            <a:xfrm>
              <a:off x="4354" y="2703"/>
              <a:ext cx="549" cy="0"/>
            </a:xfrm>
            <a:prstGeom prst="line">
              <a:avLst/>
            </a:prstGeom>
            <a:noFill/>
            <a:ln w="3816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4542" name="Text Box 29"/>
            <p:cNvSpPr txBox="1">
              <a:spLocks noChangeArrowheads="1"/>
            </p:cNvSpPr>
            <p:nvPr/>
          </p:nvSpPr>
          <p:spPr bwMode="auto">
            <a:xfrm>
              <a:off x="3223" y="1833"/>
              <a:ext cx="574" cy="2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charset="0"/>
                  <a:ea typeface="WenQuanYi Micro Hei" charset="0"/>
                  <a:cs typeface="WenQuanYi Micro Hei" charset="0"/>
                </a:defRPr>
              </a:lvl1pPr>
              <a:lvl2pPr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charset="0"/>
                  <a:ea typeface="WenQuanYi Micro Hei" charset="0"/>
                  <a:cs typeface="WenQuanYi Micro Hei" charset="0"/>
                </a:defRPr>
              </a:lvl2pPr>
              <a:lvl3pPr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charset="0"/>
                  <a:ea typeface="WenQuanYi Micro Hei" charset="0"/>
                  <a:cs typeface="WenQuanYi Micro Hei" charset="0"/>
                </a:defRPr>
              </a:lvl3pPr>
              <a:lvl4pPr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charset="0"/>
                  <a:ea typeface="WenQuanYi Micro Hei" charset="0"/>
                  <a:cs typeface="WenQuanYi Micro Hei" charset="0"/>
                </a:defRPr>
              </a:lvl4pPr>
              <a:lvl5pPr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charset="0"/>
                  <a:ea typeface="WenQuanYi Micro Hei" charset="0"/>
                  <a:cs typeface="WenQuanYi Micro Hei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charset="0"/>
                  <a:ea typeface="WenQuanYi Micro Hei" charset="0"/>
                  <a:cs typeface="WenQuanYi Micro Hei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charset="0"/>
                  <a:ea typeface="WenQuanYi Micro Hei" charset="0"/>
                  <a:cs typeface="WenQuanYi Micro Hei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charset="0"/>
                  <a:ea typeface="WenQuanYi Micro Hei" charset="0"/>
                  <a:cs typeface="WenQuanYi Micro Hei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charset="0"/>
                  <a:ea typeface="WenQuanYi Micro Hei" charset="0"/>
                  <a:cs typeface="WenQuanYi Micro Hei" charset="0"/>
                </a:defRPr>
              </a:lvl9pPr>
            </a:lstStyle>
            <a:p>
              <a:pPr eaLnBrk="1" hangingPunct="1">
                <a:buClrTx/>
                <a:buFontTx/>
                <a:buNone/>
              </a:pPr>
              <a:r>
                <a:rPr lang="en-CA">
                  <a:solidFill>
                    <a:srgbClr val="000000"/>
                  </a:solidFill>
                  <a:latin typeface="Georgia" pitchFamily="16" charset="0"/>
                </a:rPr>
                <a:t>Output</a:t>
              </a:r>
            </a:p>
          </p:txBody>
        </p:sp>
        <p:sp>
          <p:nvSpPr>
            <p:cNvPr id="64543" name="Text Box 30"/>
            <p:cNvSpPr txBox="1">
              <a:spLocks noChangeArrowheads="1"/>
            </p:cNvSpPr>
            <p:nvPr/>
          </p:nvSpPr>
          <p:spPr bwMode="auto">
            <a:xfrm>
              <a:off x="4559" y="1833"/>
              <a:ext cx="574" cy="2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charset="0"/>
                  <a:ea typeface="WenQuanYi Micro Hei" charset="0"/>
                  <a:cs typeface="WenQuanYi Micro Hei" charset="0"/>
                </a:defRPr>
              </a:lvl1pPr>
              <a:lvl2pPr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charset="0"/>
                  <a:ea typeface="WenQuanYi Micro Hei" charset="0"/>
                  <a:cs typeface="WenQuanYi Micro Hei" charset="0"/>
                </a:defRPr>
              </a:lvl2pPr>
              <a:lvl3pPr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charset="0"/>
                  <a:ea typeface="WenQuanYi Micro Hei" charset="0"/>
                  <a:cs typeface="WenQuanYi Micro Hei" charset="0"/>
                </a:defRPr>
              </a:lvl3pPr>
              <a:lvl4pPr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charset="0"/>
                  <a:ea typeface="WenQuanYi Micro Hei" charset="0"/>
                  <a:cs typeface="WenQuanYi Micro Hei" charset="0"/>
                </a:defRPr>
              </a:lvl4pPr>
              <a:lvl5pPr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charset="0"/>
                  <a:ea typeface="WenQuanYi Micro Hei" charset="0"/>
                  <a:cs typeface="WenQuanYi Micro Hei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charset="0"/>
                  <a:ea typeface="WenQuanYi Micro Hei" charset="0"/>
                  <a:cs typeface="WenQuanYi Micro Hei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charset="0"/>
                  <a:ea typeface="WenQuanYi Micro Hei" charset="0"/>
                  <a:cs typeface="WenQuanYi Micro Hei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charset="0"/>
                  <a:ea typeface="WenQuanYi Micro Hei" charset="0"/>
                  <a:cs typeface="WenQuanYi Micro Hei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charset="0"/>
                  <a:ea typeface="WenQuanYi Micro Hei" charset="0"/>
                  <a:cs typeface="WenQuanYi Micro Hei" charset="0"/>
                </a:defRPr>
              </a:lvl9pPr>
            </a:lstStyle>
            <a:p>
              <a:pPr eaLnBrk="1" hangingPunct="1">
                <a:buClrTx/>
                <a:buFontTx/>
                <a:buNone/>
              </a:pPr>
              <a:r>
                <a:rPr lang="en-CA">
                  <a:solidFill>
                    <a:srgbClr val="000000"/>
                  </a:solidFill>
                  <a:latin typeface="Georgia" pitchFamily="16" charset="0"/>
                </a:rPr>
                <a:t>Output</a:t>
              </a:r>
            </a:p>
          </p:txBody>
        </p:sp>
        <p:sp>
          <p:nvSpPr>
            <p:cNvPr id="64544" name="Oval 31"/>
            <p:cNvSpPr>
              <a:spLocks noChangeArrowheads="1"/>
            </p:cNvSpPr>
            <p:nvPr/>
          </p:nvSpPr>
          <p:spPr bwMode="auto">
            <a:xfrm>
              <a:off x="2508" y="2658"/>
              <a:ext cx="67" cy="67"/>
            </a:xfrm>
            <a:prstGeom prst="ellipse">
              <a:avLst/>
            </a:prstGeom>
            <a:solidFill>
              <a:srgbClr val="000000"/>
            </a:solidFill>
            <a:ln w="2844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545" name="Oval 32"/>
            <p:cNvSpPr>
              <a:spLocks noChangeArrowheads="1"/>
            </p:cNvSpPr>
            <p:nvPr/>
          </p:nvSpPr>
          <p:spPr bwMode="auto">
            <a:xfrm>
              <a:off x="3539" y="2663"/>
              <a:ext cx="67" cy="67"/>
            </a:xfrm>
            <a:prstGeom prst="ellipse">
              <a:avLst/>
            </a:prstGeom>
            <a:solidFill>
              <a:srgbClr val="000000"/>
            </a:solidFill>
            <a:ln w="2844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546" name="Line 33"/>
            <p:cNvSpPr>
              <a:spLocks noChangeShapeType="1"/>
            </p:cNvSpPr>
            <p:nvPr/>
          </p:nvSpPr>
          <p:spPr bwMode="auto">
            <a:xfrm>
              <a:off x="3125" y="3006"/>
              <a:ext cx="130" cy="0"/>
            </a:xfrm>
            <a:prstGeom prst="line">
              <a:avLst/>
            </a:prstGeom>
            <a:noFill/>
            <a:ln w="3816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4547" name="Line 34"/>
            <p:cNvSpPr>
              <a:spLocks noChangeShapeType="1"/>
            </p:cNvSpPr>
            <p:nvPr/>
          </p:nvSpPr>
          <p:spPr bwMode="auto">
            <a:xfrm>
              <a:off x="2097" y="3029"/>
              <a:ext cx="130" cy="0"/>
            </a:xfrm>
            <a:prstGeom prst="line">
              <a:avLst/>
            </a:prstGeom>
            <a:noFill/>
            <a:ln w="3816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4548" name="Line 35"/>
            <p:cNvSpPr>
              <a:spLocks noChangeShapeType="1"/>
            </p:cNvSpPr>
            <p:nvPr/>
          </p:nvSpPr>
          <p:spPr bwMode="auto">
            <a:xfrm>
              <a:off x="4153" y="3008"/>
              <a:ext cx="130" cy="0"/>
            </a:xfrm>
            <a:prstGeom prst="line">
              <a:avLst/>
            </a:prstGeom>
            <a:noFill/>
            <a:ln w="3816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0A85BDE2-1CCC-4898-8535-97E851B86903}" type="datetime4">
              <a:rPr lang="en-US" smtClean="0"/>
              <a:pPr/>
              <a:t>October 20, 2020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42" name="Text Box 1"/>
          <p:cNvSpPr txBox="1">
            <a:spLocks noChangeArrowheads="1"/>
          </p:cNvSpPr>
          <p:nvPr/>
        </p:nvSpPr>
        <p:spPr bwMode="auto">
          <a:xfrm>
            <a:off x="152593" y="1149330"/>
            <a:ext cx="82296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n-US" sz="28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SIPO </a:t>
            </a:r>
            <a:r>
              <a:rPr lang="en-US" sz="28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Flip-Flop Shift Register</a:t>
            </a:r>
          </a:p>
        </p:txBody>
      </p:sp>
      <p:grpSp>
        <p:nvGrpSpPr>
          <p:cNvPr id="39" name="Group 37"/>
          <p:cNvGrpSpPr>
            <a:grpSpLocks/>
          </p:cNvGrpSpPr>
          <p:nvPr/>
        </p:nvGrpSpPr>
        <p:grpSpPr bwMode="auto">
          <a:xfrm>
            <a:off x="6470650" y="5222875"/>
            <a:ext cx="2063750" cy="1177925"/>
            <a:chOff x="5569057" y="2017362"/>
            <a:chExt cx="2065011" cy="1177610"/>
          </a:xfrm>
        </p:grpSpPr>
        <p:sp>
          <p:nvSpPr>
            <p:cNvPr id="40" name="TextBox 39"/>
            <p:cNvSpPr txBox="1"/>
            <p:nvPr/>
          </p:nvSpPr>
          <p:spPr>
            <a:xfrm>
              <a:off x="6752467" y="2017362"/>
              <a:ext cx="881601" cy="39994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CA" sz="2000" dirty="0">
                  <a:solidFill>
                    <a:prstClr val="black"/>
                  </a:solidFill>
                </a:rPr>
                <a:t>10110</a:t>
              </a:r>
            </a:p>
          </p:txBody>
        </p:sp>
        <p:sp>
          <p:nvSpPr>
            <p:cNvPr id="41" name="Rectangle 25"/>
            <p:cNvSpPr>
              <a:spLocks noChangeArrowheads="1"/>
            </p:cNvSpPr>
            <p:nvPr/>
          </p:nvSpPr>
          <p:spPr bwMode="auto">
            <a:xfrm>
              <a:off x="6880376" y="2815913"/>
              <a:ext cx="642942" cy="357190"/>
            </a:xfrm>
            <a:prstGeom prst="rect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CA">
                <a:solidFill>
                  <a:prstClr val="black"/>
                </a:solidFill>
                <a:latin typeface="Arial" charset="0"/>
              </a:endParaRPr>
            </a:p>
          </p:txBody>
        </p:sp>
        <p:cxnSp>
          <p:nvCxnSpPr>
            <p:cNvPr id="43" name="Straight Arrow Connector 26"/>
            <p:cNvCxnSpPr>
              <a:cxnSpLocks noChangeShapeType="1"/>
              <a:endCxn id="41" idx="1"/>
            </p:cNvCxnSpPr>
            <p:nvPr/>
          </p:nvCxnSpPr>
          <p:spPr bwMode="auto">
            <a:xfrm flipV="1">
              <a:off x="6390468" y="2994508"/>
              <a:ext cx="489908" cy="1830"/>
            </a:xfrm>
            <a:prstGeom prst="straightConnector1">
              <a:avLst/>
            </a:prstGeom>
            <a:noFill/>
            <a:ln w="38100" algn="ctr">
              <a:solidFill>
                <a:schemeClr val="tx1"/>
              </a:solidFill>
              <a:round/>
              <a:headEnd/>
              <a:tailEnd type="arrow" w="med" len="med"/>
            </a:ln>
          </p:spPr>
        </p:cxnSp>
        <p:sp>
          <p:nvSpPr>
            <p:cNvPr id="44" name="TextBox 43"/>
            <p:cNvSpPr txBox="1"/>
            <p:nvPr/>
          </p:nvSpPr>
          <p:spPr>
            <a:xfrm>
              <a:off x="5569057" y="2795029"/>
              <a:ext cx="881600" cy="39994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CA" sz="2000" dirty="0">
                  <a:solidFill>
                    <a:prstClr val="black"/>
                  </a:solidFill>
                </a:rPr>
                <a:t>10110</a:t>
              </a:r>
            </a:p>
          </p:txBody>
        </p:sp>
        <p:cxnSp>
          <p:nvCxnSpPr>
            <p:cNvPr id="45" name="Straight Arrow Connector 28"/>
            <p:cNvCxnSpPr>
              <a:cxnSpLocks noChangeShapeType="1"/>
            </p:cNvCxnSpPr>
            <p:nvPr/>
          </p:nvCxnSpPr>
          <p:spPr bwMode="auto">
            <a:xfrm rot="16200000" flipV="1">
              <a:off x="6679771" y="2590799"/>
              <a:ext cx="436535" cy="2585"/>
            </a:xfrm>
            <a:prstGeom prst="straightConnector1">
              <a:avLst/>
            </a:prstGeom>
            <a:noFill/>
            <a:ln w="38100" algn="ctr">
              <a:solidFill>
                <a:schemeClr val="tx1"/>
              </a:solidFill>
              <a:round/>
              <a:headEnd/>
              <a:tailEnd type="arrow" w="med" len="med"/>
            </a:ln>
          </p:spPr>
        </p:cxnSp>
        <p:cxnSp>
          <p:nvCxnSpPr>
            <p:cNvPr id="46" name="Straight Arrow Connector 32"/>
            <p:cNvCxnSpPr>
              <a:cxnSpLocks noChangeShapeType="1"/>
            </p:cNvCxnSpPr>
            <p:nvPr/>
          </p:nvCxnSpPr>
          <p:spPr bwMode="auto">
            <a:xfrm rot="16200000" flipV="1">
              <a:off x="6816673" y="2590799"/>
              <a:ext cx="436535" cy="2585"/>
            </a:xfrm>
            <a:prstGeom prst="straightConnector1">
              <a:avLst/>
            </a:prstGeom>
            <a:noFill/>
            <a:ln w="38100" algn="ctr">
              <a:solidFill>
                <a:schemeClr val="tx1"/>
              </a:solidFill>
              <a:round/>
              <a:headEnd/>
              <a:tailEnd type="arrow" w="med" len="med"/>
            </a:ln>
          </p:spPr>
        </p:cxnSp>
        <p:cxnSp>
          <p:nvCxnSpPr>
            <p:cNvPr id="47" name="Straight Arrow Connector 33"/>
            <p:cNvCxnSpPr>
              <a:cxnSpLocks noChangeShapeType="1"/>
            </p:cNvCxnSpPr>
            <p:nvPr/>
          </p:nvCxnSpPr>
          <p:spPr bwMode="auto">
            <a:xfrm rot="16200000" flipV="1">
              <a:off x="6971656" y="2590799"/>
              <a:ext cx="436535" cy="2585"/>
            </a:xfrm>
            <a:prstGeom prst="straightConnector1">
              <a:avLst/>
            </a:prstGeom>
            <a:noFill/>
            <a:ln w="38100" algn="ctr">
              <a:solidFill>
                <a:schemeClr val="tx1"/>
              </a:solidFill>
              <a:round/>
              <a:headEnd/>
              <a:tailEnd type="arrow" w="med" len="med"/>
            </a:ln>
          </p:spPr>
        </p:cxnSp>
        <p:cxnSp>
          <p:nvCxnSpPr>
            <p:cNvPr id="48" name="Straight Arrow Connector 34"/>
            <p:cNvCxnSpPr>
              <a:cxnSpLocks noChangeShapeType="1"/>
            </p:cNvCxnSpPr>
            <p:nvPr/>
          </p:nvCxnSpPr>
          <p:spPr bwMode="auto">
            <a:xfrm rot="16200000" flipV="1">
              <a:off x="7108558" y="2590799"/>
              <a:ext cx="436535" cy="2585"/>
            </a:xfrm>
            <a:prstGeom prst="straightConnector1">
              <a:avLst/>
            </a:prstGeom>
            <a:noFill/>
            <a:ln w="38100" algn="ctr">
              <a:solidFill>
                <a:schemeClr val="tx1"/>
              </a:solidFill>
              <a:round/>
              <a:headEnd/>
              <a:tailEnd type="arrow" w="med" len="med"/>
            </a:ln>
          </p:spPr>
        </p:cxnSp>
        <p:cxnSp>
          <p:nvCxnSpPr>
            <p:cNvPr id="49" name="Straight Arrow Connector 35"/>
            <p:cNvCxnSpPr>
              <a:cxnSpLocks noChangeShapeType="1"/>
            </p:cNvCxnSpPr>
            <p:nvPr/>
          </p:nvCxnSpPr>
          <p:spPr bwMode="auto">
            <a:xfrm rot="16200000" flipV="1">
              <a:off x="7242876" y="2590799"/>
              <a:ext cx="436535" cy="2585"/>
            </a:xfrm>
            <a:prstGeom prst="straightConnector1">
              <a:avLst/>
            </a:prstGeom>
            <a:noFill/>
            <a:ln w="38100" algn="ctr">
              <a:solidFill>
                <a:schemeClr val="tx1"/>
              </a:solidFill>
              <a:round/>
              <a:headEnd/>
              <a:tailEnd type="arrow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xmlns="" val="214483754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9" name="Text Box 2"/>
          <p:cNvSpPr txBox="1">
            <a:spLocks noChangeArrowheads="1"/>
          </p:cNvSpPr>
          <p:nvPr/>
        </p:nvSpPr>
        <p:spPr bwMode="auto">
          <a:xfrm>
            <a:off x="481014" y="2057400"/>
            <a:ext cx="8358187" cy="41910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363538" indent="-255588" eaLnBrk="0" hangingPunct="0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 eaLnBrk="0" hangingPunct="0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 eaLnBrk="0" hangingPunct="0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 eaLnBrk="0" hangingPunct="0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 eaLnBrk="0" hangingPunct="0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pPr algn="just" eaLnBrk="1" hangingPunct="1">
              <a:spcBef>
                <a:spcPts val="300"/>
              </a:spcBef>
              <a:buClr>
                <a:srgbClr val="A04DA3"/>
              </a:buClr>
              <a:buFont typeface="Georgia" pitchFamily="16" charset="0"/>
              <a:buChar char="•"/>
            </a:pPr>
            <a:r>
              <a:rPr lang="en-CA" sz="2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 </a:t>
            </a:r>
            <a:r>
              <a:rPr lang="en-CA" sz="24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Parallel In Serial Out</a:t>
            </a:r>
            <a:r>
              <a:rPr lang="en-CA" sz="2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shift register requires additional gates, and the parallel input must revert to logic </a:t>
            </a:r>
            <a:r>
              <a:rPr lang="en-CA" sz="24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low for serial output.</a:t>
            </a:r>
            <a:endParaRPr lang="en-CA" sz="24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5540" name="Text Box 3"/>
          <p:cNvSpPr txBox="1">
            <a:spLocks noChangeArrowheads="1"/>
          </p:cNvSpPr>
          <p:nvPr/>
        </p:nvSpPr>
        <p:spPr bwMode="auto">
          <a:xfrm>
            <a:off x="8174038" y="355602"/>
            <a:ext cx="762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pPr algn="r" eaLnBrk="1" hangingPunct="1">
              <a:buClrTx/>
              <a:buFontTx/>
              <a:buNone/>
            </a:pPr>
            <a:r>
              <a:rPr lang="en-US">
                <a:solidFill>
                  <a:srgbClr val="FFFFFF"/>
                </a:solidFill>
                <a:latin typeface="Georgia" pitchFamily="16" charset="0"/>
              </a:rPr>
              <a:t>Registers 1.</a:t>
            </a:r>
            <a:fld id="{62119686-2205-4AAB-A147-6D461A5C7718}" type="slidenum">
              <a:rPr lang="en-US">
                <a:solidFill>
                  <a:srgbClr val="FFFFFF"/>
                </a:solidFill>
                <a:latin typeface="Georgia" pitchFamily="16" charset="0"/>
              </a:rPr>
              <a:pPr algn="r" eaLnBrk="1" hangingPunct="1">
                <a:buClrTx/>
                <a:buFontTx/>
                <a:buNone/>
              </a:pPr>
              <a:t>16</a:t>
            </a:fld>
            <a:endParaRPr lang="en-US">
              <a:solidFill>
                <a:srgbClr val="FFFFFF"/>
              </a:solidFill>
              <a:latin typeface="Georgia" pitchFamily="16" charset="0"/>
            </a:endParaRPr>
          </a:p>
        </p:txBody>
      </p:sp>
      <p:grpSp>
        <p:nvGrpSpPr>
          <p:cNvPr id="3" name="Group 4"/>
          <p:cNvGrpSpPr>
            <a:grpSpLocks/>
          </p:cNvGrpSpPr>
          <p:nvPr/>
        </p:nvGrpSpPr>
        <p:grpSpPr bwMode="auto">
          <a:xfrm>
            <a:off x="1169989" y="2933700"/>
            <a:ext cx="7337425" cy="2770188"/>
            <a:chOff x="737" y="1848"/>
            <a:chExt cx="4622" cy="1745"/>
          </a:xfrm>
        </p:grpSpPr>
        <p:sp>
          <p:nvSpPr>
            <p:cNvPr id="65542" name="Text Box 5"/>
            <p:cNvSpPr txBox="1">
              <a:spLocks noChangeArrowheads="1"/>
            </p:cNvSpPr>
            <p:nvPr/>
          </p:nvSpPr>
          <p:spPr bwMode="auto">
            <a:xfrm>
              <a:off x="3059" y="1848"/>
              <a:ext cx="474" cy="2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charset="0"/>
                  <a:ea typeface="WenQuanYi Micro Hei" charset="0"/>
                  <a:cs typeface="WenQuanYi Micro Hei" charset="0"/>
                </a:defRPr>
              </a:lvl1pPr>
              <a:lvl2pPr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charset="0"/>
                  <a:ea typeface="WenQuanYi Micro Hei" charset="0"/>
                  <a:cs typeface="WenQuanYi Micro Hei" charset="0"/>
                </a:defRPr>
              </a:lvl2pPr>
              <a:lvl3pPr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charset="0"/>
                  <a:ea typeface="WenQuanYi Micro Hei" charset="0"/>
                  <a:cs typeface="WenQuanYi Micro Hei" charset="0"/>
                </a:defRPr>
              </a:lvl3pPr>
              <a:lvl4pPr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charset="0"/>
                  <a:ea typeface="WenQuanYi Micro Hei" charset="0"/>
                  <a:cs typeface="WenQuanYi Micro Hei" charset="0"/>
                </a:defRPr>
              </a:lvl4pPr>
              <a:lvl5pPr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charset="0"/>
                  <a:ea typeface="WenQuanYi Micro Hei" charset="0"/>
                  <a:cs typeface="WenQuanYi Micro Hei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charset="0"/>
                  <a:ea typeface="WenQuanYi Micro Hei" charset="0"/>
                  <a:cs typeface="WenQuanYi Micro Hei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charset="0"/>
                  <a:ea typeface="WenQuanYi Micro Hei" charset="0"/>
                  <a:cs typeface="WenQuanYi Micro Hei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charset="0"/>
                  <a:ea typeface="WenQuanYi Micro Hei" charset="0"/>
                  <a:cs typeface="WenQuanYi Micro Hei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charset="0"/>
                  <a:ea typeface="WenQuanYi Micro Hei" charset="0"/>
                  <a:cs typeface="WenQuanYi Micro Hei" charset="0"/>
                </a:defRPr>
              </a:lvl9pPr>
            </a:lstStyle>
            <a:p>
              <a:pPr eaLnBrk="1" hangingPunct="1">
                <a:buClrTx/>
                <a:buFontTx/>
                <a:buNone/>
              </a:pPr>
              <a:r>
                <a:rPr lang="en-CA">
                  <a:solidFill>
                    <a:srgbClr val="000000"/>
                  </a:solidFill>
                  <a:latin typeface="Georgia" pitchFamily="16" charset="0"/>
                </a:rPr>
                <a:t>Input</a:t>
              </a:r>
            </a:p>
          </p:txBody>
        </p:sp>
        <p:grpSp>
          <p:nvGrpSpPr>
            <p:cNvPr id="5" name="Group 6"/>
            <p:cNvGrpSpPr>
              <a:grpSpLocks/>
            </p:cNvGrpSpPr>
            <p:nvPr/>
          </p:nvGrpSpPr>
          <p:grpSpPr bwMode="auto">
            <a:xfrm>
              <a:off x="3008" y="2140"/>
              <a:ext cx="1161" cy="614"/>
              <a:chOff x="3008" y="2140"/>
              <a:chExt cx="1161" cy="614"/>
            </a:xfrm>
          </p:grpSpPr>
          <p:sp>
            <p:nvSpPr>
              <p:cNvPr id="65574" name="Line 7"/>
              <p:cNvSpPr>
                <a:spLocks noChangeShapeType="1"/>
              </p:cNvSpPr>
              <p:nvPr/>
            </p:nvSpPr>
            <p:spPr bwMode="auto">
              <a:xfrm>
                <a:off x="3008" y="2677"/>
                <a:ext cx="533" cy="0"/>
              </a:xfrm>
              <a:prstGeom prst="line">
                <a:avLst/>
              </a:prstGeom>
              <a:noFill/>
              <a:ln w="381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575" name="Line 8"/>
              <p:cNvSpPr>
                <a:spLocks noChangeShapeType="1"/>
              </p:cNvSpPr>
              <p:nvPr/>
            </p:nvSpPr>
            <p:spPr bwMode="auto">
              <a:xfrm>
                <a:off x="3971" y="2598"/>
                <a:ext cx="198" cy="0"/>
              </a:xfrm>
              <a:prstGeom prst="line">
                <a:avLst/>
              </a:prstGeom>
              <a:noFill/>
              <a:ln w="381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576" name="Line 9"/>
              <p:cNvSpPr>
                <a:spLocks noChangeShapeType="1"/>
              </p:cNvSpPr>
              <p:nvPr/>
            </p:nvSpPr>
            <p:spPr bwMode="auto">
              <a:xfrm>
                <a:off x="3306" y="2539"/>
                <a:ext cx="239" cy="0"/>
              </a:xfrm>
              <a:prstGeom prst="line">
                <a:avLst/>
              </a:prstGeom>
              <a:noFill/>
              <a:ln w="381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577" name="Line 10"/>
              <p:cNvSpPr>
                <a:spLocks noChangeShapeType="1"/>
              </p:cNvSpPr>
              <p:nvPr/>
            </p:nvSpPr>
            <p:spPr bwMode="auto">
              <a:xfrm flipH="1">
                <a:off x="3309" y="2140"/>
                <a:ext cx="2" cy="409"/>
              </a:xfrm>
              <a:prstGeom prst="line">
                <a:avLst/>
              </a:prstGeom>
              <a:noFill/>
              <a:ln w="381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578" name="AutoShape 11"/>
              <p:cNvSpPr>
                <a:spLocks noChangeArrowheads="1"/>
              </p:cNvSpPr>
              <p:nvPr/>
            </p:nvSpPr>
            <p:spPr bwMode="auto">
              <a:xfrm rot="10800000">
                <a:off x="3484" y="2443"/>
                <a:ext cx="485" cy="311"/>
              </a:xfrm>
              <a:prstGeom prst="moon">
                <a:avLst>
                  <a:gd name="adj" fmla="val 86431"/>
                </a:avLst>
              </a:prstGeom>
              <a:solidFill>
                <a:srgbClr val="FFFFFF"/>
              </a:solidFill>
              <a:ln w="2844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65544" name="Line 12"/>
            <p:cNvSpPr>
              <a:spLocks noChangeShapeType="1"/>
            </p:cNvSpPr>
            <p:nvPr/>
          </p:nvSpPr>
          <p:spPr bwMode="auto">
            <a:xfrm>
              <a:off x="771" y="3117"/>
              <a:ext cx="531" cy="0"/>
            </a:xfrm>
            <a:prstGeom prst="line">
              <a:avLst/>
            </a:prstGeom>
            <a:noFill/>
            <a:ln w="3816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5545" name="Line 13"/>
            <p:cNvSpPr>
              <a:spLocks noChangeShapeType="1"/>
            </p:cNvSpPr>
            <p:nvPr/>
          </p:nvSpPr>
          <p:spPr bwMode="auto">
            <a:xfrm>
              <a:off x="981" y="3567"/>
              <a:ext cx="2889" cy="4"/>
            </a:xfrm>
            <a:prstGeom prst="line">
              <a:avLst/>
            </a:prstGeom>
            <a:noFill/>
            <a:ln w="3816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5546" name="Line 14"/>
            <p:cNvSpPr>
              <a:spLocks noChangeShapeType="1"/>
            </p:cNvSpPr>
            <p:nvPr/>
          </p:nvSpPr>
          <p:spPr bwMode="auto">
            <a:xfrm flipH="1" flipV="1">
              <a:off x="987" y="3114"/>
              <a:ext cx="3" cy="457"/>
            </a:xfrm>
            <a:prstGeom prst="line">
              <a:avLst/>
            </a:prstGeom>
            <a:noFill/>
            <a:ln w="3816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5547" name="Line 15"/>
            <p:cNvSpPr>
              <a:spLocks noChangeShapeType="1"/>
            </p:cNvSpPr>
            <p:nvPr/>
          </p:nvSpPr>
          <p:spPr bwMode="auto">
            <a:xfrm>
              <a:off x="2407" y="3019"/>
              <a:ext cx="330" cy="0"/>
            </a:xfrm>
            <a:prstGeom prst="line">
              <a:avLst/>
            </a:prstGeom>
            <a:noFill/>
            <a:ln w="3816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5548" name="Line 16"/>
            <p:cNvSpPr>
              <a:spLocks noChangeShapeType="1"/>
            </p:cNvSpPr>
            <p:nvPr/>
          </p:nvSpPr>
          <p:spPr bwMode="auto">
            <a:xfrm flipH="1" flipV="1">
              <a:off x="2423" y="3016"/>
              <a:ext cx="6" cy="538"/>
            </a:xfrm>
            <a:prstGeom prst="line">
              <a:avLst/>
            </a:prstGeom>
            <a:noFill/>
            <a:ln w="3816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5549" name="Rectangle 17"/>
            <p:cNvSpPr>
              <a:spLocks noChangeArrowheads="1"/>
            </p:cNvSpPr>
            <p:nvPr/>
          </p:nvSpPr>
          <p:spPr bwMode="auto">
            <a:xfrm>
              <a:off x="4178" y="2498"/>
              <a:ext cx="469" cy="605"/>
            </a:xfrm>
            <a:prstGeom prst="rect">
              <a:avLst/>
            </a:prstGeom>
            <a:solidFill>
              <a:srgbClr val="FFFFFF"/>
            </a:solidFill>
            <a:ln w="28440">
              <a:solidFill>
                <a:srgbClr val="000000"/>
              </a:solidFill>
              <a:round/>
              <a:headEnd/>
              <a:tailEnd/>
            </a:ln>
          </p:spPr>
          <p:txBody>
            <a:bodyPr lIns="90000" tIns="46800" rIns="90000" bIns="46800"/>
            <a:lstStyle/>
            <a:p>
              <a:pPr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CA" sz="2000">
                  <a:solidFill>
                    <a:srgbClr val="000000"/>
                  </a:solidFill>
                </a:rPr>
                <a:t>D  Q</a:t>
              </a:r>
            </a:p>
            <a:p>
              <a:pPr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CA" sz="2000">
                <a:solidFill>
                  <a:srgbClr val="000000"/>
                </a:solidFill>
              </a:endParaRPr>
            </a:p>
            <a:p>
              <a:pPr algn="r"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CA" sz="2000">
                  <a:solidFill>
                    <a:srgbClr val="000000"/>
                  </a:solidFill>
                </a:rPr>
                <a:t>Q</a:t>
              </a:r>
            </a:p>
            <a:p>
              <a:pPr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CA" sz="2000">
                <a:solidFill>
                  <a:srgbClr val="000000"/>
                </a:solidFill>
              </a:endParaRPr>
            </a:p>
          </p:txBody>
        </p:sp>
        <p:sp>
          <p:nvSpPr>
            <p:cNvPr id="65550" name="AutoShape 18"/>
            <p:cNvSpPr>
              <a:spLocks noChangeArrowheads="1"/>
            </p:cNvSpPr>
            <p:nvPr/>
          </p:nvSpPr>
          <p:spPr bwMode="auto">
            <a:xfrm rot="5400000">
              <a:off x="4191" y="2870"/>
              <a:ext cx="138" cy="160"/>
            </a:xfrm>
            <a:prstGeom prst="triangle">
              <a:avLst>
                <a:gd name="adj" fmla="val 50000"/>
              </a:avLst>
            </a:prstGeom>
            <a:solidFill>
              <a:srgbClr val="FFFFFF"/>
            </a:solidFill>
            <a:ln w="2844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551" name="Line 19"/>
            <p:cNvSpPr>
              <a:spLocks noChangeShapeType="1"/>
            </p:cNvSpPr>
            <p:nvPr/>
          </p:nvSpPr>
          <p:spPr bwMode="auto">
            <a:xfrm>
              <a:off x="3837" y="2959"/>
              <a:ext cx="330" cy="0"/>
            </a:xfrm>
            <a:prstGeom prst="line">
              <a:avLst/>
            </a:prstGeom>
            <a:noFill/>
            <a:ln w="3816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5552" name="Line 20"/>
            <p:cNvSpPr>
              <a:spLocks noChangeShapeType="1"/>
            </p:cNvSpPr>
            <p:nvPr/>
          </p:nvSpPr>
          <p:spPr bwMode="auto">
            <a:xfrm>
              <a:off x="976" y="2785"/>
              <a:ext cx="341" cy="0"/>
            </a:xfrm>
            <a:prstGeom prst="line">
              <a:avLst/>
            </a:prstGeom>
            <a:noFill/>
            <a:ln w="3816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5553" name="Line 21"/>
            <p:cNvSpPr>
              <a:spLocks noChangeShapeType="1"/>
            </p:cNvSpPr>
            <p:nvPr/>
          </p:nvSpPr>
          <p:spPr bwMode="auto">
            <a:xfrm flipH="1" flipV="1">
              <a:off x="3853" y="2955"/>
              <a:ext cx="6" cy="611"/>
            </a:xfrm>
            <a:prstGeom prst="line">
              <a:avLst/>
            </a:prstGeom>
            <a:noFill/>
            <a:ln w="3816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5554" name="Text Box 22"/>
            <p:cNvSpPr txBox="1">
              <a:spLocks noChangeArrowheads="1"/>
            </p:cNvSpPr>
            <p:nvPr/>
          </p:nvSpPr>
          <p:spPr bwMode="auto">
            <a:xfrm>
              <a:off x="737" y="1941"/>
              <a:ext cx="474" cy="2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charset="0"/>
                  <a:ea typeface="WenQuanYi Micro Hei" charset="0"/>
                  <a:cs typeface="WenQuanYi Micro Hei" charset="0"/>
                </a:defRPr>
              </a:lvl1pPr>
              <a:lvl2pPr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charset="0"/>
                  <a:ea typeface="WenQuanYi Micro Hei" charset="0"/>
                  <a:cs typeface="WenQuanYi Micro Hei" charset="0"/>
                </a:defRPr>
              </a:lvl2pPr>
              <a:lvl3pPr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charset="0"/>
                  <a:ea typeface="WenQuanYi Micro Hei" charset="0"/>
                  <a:cs typeface="WenQuanYi Micro Hei" charset="0"/>
                </a:defRPr>
              </a:lvl3pPr>
              <a:lvl4pPr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charset="0"/>
                  <a:ea typeface="WenQuanYi Micro Hei" charset="0"/>
                  <a:cs typeface="WenQuanYi Micro Hei" charset="0"/>
                </a:defRPr>
              </a:lvl4pPr>
              <a:lvl5pPr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charset="0"/>
                  <a:ea typeface="WenQuanYi Micro Hei" charset="0"/>
                  <a:cs typeface="WenQuanYi Micro Hei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charset="0"/>
                  <a:ea typeface="WenQuanYi Micro Hei" charset="0"/>
                  <a:cs typeface="WenQuanYi Micro Hei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charset="0"/>
                  <a:ea typeface="WenQuanYi Micro Hei" charset="0"/>
                  <a:cs typeface="WenQuanYi Micro Hei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charset="0"/>
                  <a:ea typeface="WenQuanYi Micro Hei" charset="0"/>
                  <a:cs typeface="WenQuanYi Micro Hei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charset="0"/>
                  <a:ea typeface="WenQuanYi Micro Hei" charset="0"/>
                  <a:cs typeface="WenQuanYi Micro Hei" charset="0"/>
                </a:defRPr>
              </a:lvl9pPr>
            </a:lstStyle>
            <a:p>
              <a:pPr eaLnBrk="1" hangingPunct="1">
                <a:buClrTx/>
                <a:buFontTx/>
                <a:buNone/>
              </a:pPr>
              <a:r>
                <a:rPr lang="en-CA">
                  <a:solidFill>
                    <a:srgbClr val="000000"/>
                  </a:solidFill>
                  <a:latin typeface="Georgia" pitchFamily="16" charset="0"/>
                </a:rPr>
                <a:t>Input</a:t>
              </a:r>
            </a:p>
          </p:txBody>
        </p:sp>
        <p:sp>
          <p:nvSpPr>
            <p:cNvPr id="65555" name="Text Box 23"/>
            <p:cNvSpPr txBox="1">
              <a:spLocks noChangeArrowheads="1"/>
            </p:cNvSpPr>
            <p:nvPr/>
          </p:nvSpPr>
          <p:spPr bwMode="auto">
            <a:xfrm>
              <a:off x="4785" y="2211"/>
              <a:ext cx="574" cy="2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charset="0"/>
                  <a:ea typeface="WenQuanYi Micro Hei" charset="0"/>
                  <a:cs typeface="WenQuanYi Micro Hei" charset="0"/>
                </a:defRPr>
              </a:lvl1pPr>
              <a:lvl2pPr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charset="0"/>
                  <a:ea typeface="WenQuanYi Micro Hei" charset="0"/>
                  <a:cs typeface="WenQuanYi Micro Hei" charset="0"/>
                </a:defRPr>
              </a:lvl2pPr>
              <a:lvl3pPr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charset="0"/>
                  <a:ea typeface="WenQuanYi Micro Hei" charset="0"/>
                  <a:cs typeface="WenQuanYi Micro Hei" charset="0"/>
                </a:defRPr>
              </a:lvl3pPr>
              <a:lvl4pPr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charset="0"/>
                  <a:ea typeface="WenQuanYi Micro Hei" charset="0"/>
                  <a:cs typeface="WenQuanYi Micro Hei" charset="0"/>
                </a:defRPr>
              </a:lvl4pPr>
              <a:lvl5pPr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charset="0"/>
                  <a:ea typeface="WenQuanYi Micro Hei" charset="0"/>
                  <a:cs typeface="WenQuanYi Micro Hei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charset="0"/>
                  <a:ea typeface="WenQuanYi Micro Hei" charset="0"/>
                  <a:cs typeface="WenQuanYi Micro Hei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charset="0"/>
                  <a:ea typeface="WenQuanYi Micro Hei" charset="0"/>
                  <a:cs typeface="WenQuanYi Micro Hei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charset="0"/>
                  <a:ea typeface="WenQuanYi Micro Hei" charset="0"/>
                  <a:cs typeface="WenQuanYi Micro Hei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charset="0"/>
                  <a:ea typeface="WenQuanYi Micro Hei" charset="0"/>
                  <a:cs typeface="WenQuanYi Micro Hei" charset="0"/>
                </a:defRPr>
              </a:lvl9pPr>
            </a:lstStyle>
            <a:p>
              <a:pPr eaLnBrk="1" hangingPunct="1">
                <a:buClrTx/>
                <a:buFontTx/>
                <a:buNone/>
              </a:pPr>
              <a:r>
                <a:rPr lang="en-CA">
                  <a:solidFill>
                    <a:srgbClr val="000000"/>
                  </a:solidFill>
                  <a:latin typeface="Georgia" pitchFamily="16" charset="0"/>
                </a:rPr>
                <a:t>Output</a:t>
              </a:r>
            </a:p>
          </p:txBody>
        </p:sp>
        <p:sp>
          <p:nvSpPr>
            <p:cNvPr id="65556" name="Oval 24"/>
            <p:cNvSpPr>
              <a:spLocks noChangeArrowheads="1"/>
            </p:cNvSpPr>
            <p:nvPr/>
          </p:nvSpPr>
          <p:spPr bwMode="auto">
            <a:xfrm>
              <a:off x="960" y="3093"/>
              <a:ext cx="65" cy="67"/>
            </a:xfrm>
            <a:prstGeom prst="ellipse">
              <a:avLst/>
            </a:prstGeom>
            <a:solidFill>
              <a:srgbClr val="000000"/>
            </a:solidFill>
            <a:ln w="2844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557" name="Oval 25"/>
            <p:cNvSpPr>
              <a:spLocks noChangeArrowheads="1"/>
            </p:cNvSpPr>
            <p:nvPr/>
          </p:nvSpPr>
          <p:spPr bwMode="auto">
            <a:xfrm>
              <a:off x="2401" y="3526"/>
              <a:ext cx="65" cy="67"/>
            </a:xfrm>
            <a:prstGeom prst="ellipse">
              <a:avLst/>
            </a:prstGeom>
            <a:solidFill>
              <a:srgbClr val="000000"/>
            </a:solidFill>
            <a:ln w="2844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558" name="Line 26"/>
            <p:cNvSpPr>
              <a:spLocks noChangeShapeType="1"/>
            </p:cNvSpPr>
            <p:nvPr/>
          </p:nvSpPr>
          <p:spPr bwMode="auto">
            <a:xfrm flipH="1" flipV="1">
              <a:off x="973" y="2260"/>
              <a:ext cx="3" cy="533"/>
            </a:xfrm>
            <a:prstGeom prst="line">
              <a:avLst/>
            </a:prstGeom>
            <a:noFill/>
            <a:ln w="3816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5559" name="Line 27"/>
            <p:cNvSpPr>
              <a:spLocks noChangeShapeType="1"/>
            </p:cNvSpPr>
            <p:nvPr/>
          </p:nvSpPr>
          <p:spPr bwMode="auto">
            <a:xfrm flipH="1" flipV="1">
              <a:off x="4646" y="2599"/>
              <a:ext cx="375" cy="3"/>
            </a:xfrm>
            <a:prstGeom prst="line">
              <a:avLst/>
            </a:prstGeom>
            <a:noFill/>
            <a:ln w="38160">
              <a:solidFill>
                <a:srgbClr val="000000"/>
              </a:solidFill>
              <a:miter lim="800000"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5560" name="Text Box 28"/>
            <p:cNvSpPr txBox="1">
              <a:spLocks noChangeArrowheads="1"/>
            </p:cNvSpPr>
            <p:nvPr/>
          </p:nvSpPr>
          <p:spPr bwMode="auto">
            <a:xfrm>
              <a:off x="1644" y="1937"/>
              <a:ext cx="474" cy="2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charset="0"/>
                  <a:ea typeface="WenQuanYi Micro Hei" charset="0"/>
                  <a:cs typeface="WenQuanYi Micro Hei" charset="0"/>
                </a:defRPr>
              </a:lvl1pPr>
              <a:lvl2pPr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charset="0"/>
                  <a:ea typeface="WenQuanYi Micro Hei" charset="0"/>
                  <a:cs typeface="WenQuanYi Micro Hei" charset="0"/>
                </a:defRPr>
              </a:lvl2pPr>
              <a:lvl3pPr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charset="0"/>
                  <a:ea typeface="WenQuanYi Micro Hei" charset="0"/>
                  <a:cs typeface="WenQuanYi Micro Hei" charset="0"/>
                </a:defRPr>
              </a:lvl3pPr>
              <a:lvl4pPr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charset="0"/>
                  <a:ea typeface="WenQuanYi Micro Hei" charset="0"/>
                  <a:cs typeface="WenQuanYi Micro Hei" charset="0"/>
                </a:defRPr>
              </a:lvl4pPr>
              <a:lvl5pPr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charset="0"/>
                  <a:ea typeface="WenQuanYi Micro Hei" charset="0"/>
                  <a:cs typeface="WenQuanYi Micro Hei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charset="0"/>
                  <a:ea typeface="WenQuanYi Micro Hei" charset="0"/>
                  <a:cs typeface="WenQuanYi Micro Hei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charset="0"/>
                  <a:ea typeface="WenQuanYi Micro Hei" charset="0"/>
                  <a:cs typeface="WenQuanYi Micro Hei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charset="0"/>
                  <a:ea typeface="WenQuanYi Micro Hei" charset="0"/>
                  <a:cs typeface="WenQuanYi Micro Hei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charset="0"/>
                  <a:ea typeface="WenQuanYi Micro Hei" charset="0"/>
                  <a:cs typeface="WenQuanYi Micro Hei" charset="0"/>
                </a:defRPr>
              </a:lvl9pPr>
            </a:lstStyle>
            <a:p>
              <a:pPr eaLnBrk="1" hangingPunct="1">
                <a:buClrTx/>
                <a:buFontTx/>
                <a:buNone/>
              </a:pPr>
              <a:r>
                <a:rPr lang="en-CA">
                  <a:solidFill>
                    <a:srgbClr val="000000"/>
                  </a:solidFill>
                  <a:latin typeface="Georgia" pitchFamily="16" charset="0"/>
                </a:rPr>
                <a:t>Input</a:t>
              </a:r>
            </a:p>
          </p:txBody>
        </p:sp>
        <p:grpSp>
          <p:nvGrpSpPr>
            <p:cNvPr id="6" name="Group 29"/>
            <p:cNvGrpSpPr>
              <a:grpSpLocks/>
            </p:cNvGrpSpPr>
            <p:nvPr/>
          </p:nvGrpSpPr>
          <p:grpSpPr bwMode="auto">
            <a:xfrm>
              <a:off x="1593" y="2229"/>
              <a:ext cx="1161" cy="614"/>
              <a:chOff x="1593" y="2229"/>
              <a:chExt cx="1161" cy="614"/>
            </a:xfrm>
          </p:grpSpPr>
          <p:sp>
            <p:nvSpPr>
              <p:cNvPr id="65569" name="Line 30"/>
              <p:cNvSpPr>
                <a:spLocks noChangeShapeType="1"/>
              </p:cNvSpPr>
              <p:nvPr/>
            </p:nvSpPr>
            <p:spPr bwMode="auto">
              <a:xfrm>
                <a:off x="1593" y="2767"/>
                <a:ext cx="533" cy="0"/>
              </a:xfrm>
              <a:prstGeom prst="line">
                <a:avLst/>
              </a:prstGeom>
              <a:noFill/>
              <a:ln w="381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570" name="Line 31"/>
              <p:cNvSpPr>
                <a:spLocks noChangeShapeType="1"/>
              </p:cNvSpPr>
              <p:nvPr/>
            </p:nvSpPr>
            <p:spPr bwMode="auto">
              <a:xfrm>
                <a:off x="2556" y="2687"/>
                <a:ext cx="198" cy="0"/>
              </a:xfrm>
              <a:prstGeom prst="line">
                <a:avLst/>
              </a:prstGeom>
              <a:noFill/>
              <a:ln w="381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571" name="Line 32"/>
              <p:cNvSpPr>
                <a:spLocks noChangeShapeType="1"/>
              </p:cNvSpPr>
              <p:nvPr/>
            </p:nvSpPr>
            <p:spPr bwMode="auto">
              <a:xfrm>
                <a:off x="1891" y="2629"/>
                <a:ext cx="239" cy="0"/>
              </a:xfrm>
              <a:prstGeom prst="line">
                <a:avLst/>
              </a:prstGeom>
              <a:noFill/>
              <a:ln w="381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572" name="Line 33"/>
              <p:cNvSpPr>
                <a:spLocks noChangeShapeType="1"/>
              </p:cNvSpPr>
              <p:nvPr/>
            </p:nvSpPr>
            <p:spPr bwMode="auto">
              <a:xfrm flipH="1">
                <a:off x="1894" y="2229"/>
                <a:ext cx="2" cy="409"/>
              </a:xfrm>
              <a:prstGeom prst="line">
                <a:avLst/>
              </a:prstGeom>
              <a:noFill/>
              <a:ln w="381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573" name="AutoShape 34"/>
              <p:cNvSpPr>
                <a:spLocks noChangeArrowheads="1"/>
              </p:cNvSpPr>
              <p:nvPr/>
            </p:nvSpPr>
            <p:spPr bwMode="auto">
              <a:xfrm rot="10800000">
                <a:off x="2069" y="2533"/>
                <a:ext cx="485" cy="311"/>
              </a:xfrm>
              <a:prstGeom prst="moon">
                <a:avLst>
                  <a:gd name="adj" fmla="val 86431"/>
                </a:avLst>
              </a:prstGeom>
              <a:solidFill>
                <a:srgbClr val="FFFFFF"/>
              </a:solidFill>
              <a:ln w="2844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65562" name="Rectangle 35"/>
            <p:cNvSpPr>
              <a:spLocks noChangeArrowheads="1"/>
            </p:cNvSpPr>
            <p:nvPr/>
          </p:nvSpPr>
          <p:spPr bwMode="auto">
            <a:xfrm>
              <a:off x="1313" y="2658"/>
              <a:ext cx="469" cy="605"/>
            </a:xfrm>
            <a:prstGeom prst="rect">
              <a:avLst/>
            </a:prstGeom>
            <a:solidFill>
              <a:srgbClr val="FFFFFF"/>
            </a:solidFill>
            <a:ln w="28440">
              <a:solidFill>
                <a:srgbClr val="000000"/>
              </a:solidFill>
              <a:round/>
              <a:headEnd/>
              <a:tailEnd/>
            </a:ln>
          </p:spPr>
          <p:txBody>
            <a:bodyPr lIns="90000" tIns="46800" rIns="90000" bIns="46800"/>
            <a:lstStyle/>
            <a:p>
              <a:pPr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CA" sz="2000">
                  <a:solidFill>
                    <a:srgbClr val="000000"/>
                  </a:solidFill>
                </a:rPr>
                <a:t>D  Q</a:t>
              </a:r>
            </a:p>
            <a:p>
              <a:pPr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CA" sz="2000">
                <a:solidFill>
                  <a:srgbClr val="000000"/>
                </a:solidFill>
              </a:endParaRPr>
            </a:p>
            <a:p>
              <a:pPr algn="r"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CA" sz="2000">
                  <a:solidFill>
                    <a:srgbClr val="000000"/>
                  </a:solidFill>
                </a:rPr>
                <a:t>Q</a:t>
              </a:r>
            </a:p>
            <a:p>
              <a:pPr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CA" sz="2000">
                <a:solidFill>
                  <a:srgbClr val="000000"/>
                </a:solidFill>
              </a:endParaRPr>
            </a:p>
          </p:txBody>
        </p:sp>
        <p:sp>
          <p:nvSpPr>
            <p:cNvPr id="65563" name="Rectangle 36"/>
            <p:cNvSpPr>
              <a:spLocks noChangeArrowheads="1"/>
            </p:cNvSpPr>
            <p:nvPr/>
          </p:nvSpPr>
          <p:spPr bwMode="auto">
            <a:xfrm>
              <a:off x="2748" y="2559"/>
              <a:ext cx="469" cy="605"/>
            </a:xfrm>
            <a:prstGeom prst="rect">
              <a:avLst/>
            </a:prstGeom>
            <a:solidFill>
              <a:srgbClr val="FFFFFF"/>
            </a:solidFill>
            <a:ln w="28440">
              <a:solidFill>
                <a:srgbClr val="000000"/>
              </a:solidFill>
              <a:round/>
              <a:headEnd/>
              <a:tailEnd/>
            </a:ln>
          </p:spPr>
          <p:txBody>
            <a:bodyPr lIns="90000" tIns="46800" rIns="90000" bIns="46800"/>
            <a:lstStyle/>
            <a:p>
              <a:pPr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CA" sz="2000">
                  <a:solidFill>
                    <a:srgbClr val="000000"/>
                  </a:solidFill>
                </a:rPr>
                <a:t>D  Q</a:t>
              </a:r>
            </a:p>
            <a:p>
              <a:pPr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CA" sz="2000">
                <a:solidFill>
                  <a:srgbClr val="000000"/>
                </a:solidFill>
              </a:endParaRPr>
            </a:p>
            <a:p>
              <a:pPr algn="r"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CA" sz="2000">
                  <a:solidFill>
                    <a:srgbClr val="000000"/>
                  </a:solidFill>
                </a:rPr>
                <a:t>Q</a:t>
              </a:r>
            </a:p>
            <a:p>
              <a:pPr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CA" sz="2000">
                <a:solidFill>
                  <a:srgbClr val="000000"/>
                </a:solidFill>
              </a:endParaRPr>
            </a:p>
          </p:txBody>
        </p:sp>
        <p:sp>
          <p:nvSpPr>
            <p:cNvPr id="65564" name="AutoShape 37"/>
            <p:cNvSpPr>
              <a:spLocks noChangeArrowheads="1"/>
            </p:cNvSpPr>
            <p:nvPr/>
          </p:nvSpPr>
          <p:spPr bwMode="auto">
            <a:xfrm rot="5400000">
              <a:off x="1325" y="3030"/>
              <a:ext cx="138" cy="160"/>
            </a:xfrm>
            <a:prstGeom prst="triangle">
              <a:avLst>
                <a:gd name="adj" fmla="val 50000"/>
              </a:avLst>
            </a:prstGeom>
            <a:solidFill>
              <a:srgbClr val="FFFFFF"/>
            </a:solidFill>
            <a:ln w="2844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565" name="AutoShape 38"/>
            <p:cNvSpPr>
              <a:spLocks noChangeArrowheads="1"/>
            </p:cNvSpPr>
            <p:nvPr/>
          </p:nvSpPr>
          <p:spPr bwMode="auto">
            <a:xfrm rot="5400000">
              <a:off x="2761" y="2931"/>
              <a:ext cx="138" cy="160"/>
            </a:xfrm>
            <a:prstGeom prst="triangle">
              <a:avLst>
                <a:gd name="adj" fmla="val 50000"/>
              </a:avLst>
            </a:prstGeom>
            <a:solidFill>
              <a:srgbClr val="FFFFFF"/>
            </a:solidFill>
            <a:ln w="2844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566" name="Line 39"/>
            <p:cNvSpPr>
              <a:spLocks noChangeShapeType="1"/>
            </p:cNvSpPr>
            <p:nvPr/>
          </p:nvSpPr>
          <p:spPr bwMode="auto">
            <a:xfrm>
              <a:off x="1587" y="3092"/>
              <a:ext cx="127" cy="0"/>
            </a:xfrm>
            <a:prstGeom prst="line">
              <a:avLst/>
            </a:prstGeom>
            <a:noFill/>
            <a:ln w="3816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5567" name="Line 40"/>
            <p:cNvSpPr>
              <a:spLocks noChangeShapeType="1"/>
            </p:cNvSpPr>
            <p:nvPr/>
          </p:nvSpPr>
          <p:spPr bwMode="auto">
            <a:xfrm>
              <a:off x="3014" y="2979"/>
              <a:ext cx="127" cy="0"/>
            </a:xfrm>
            <a:prstGeom prst="line">
              <a:avLst/>
            </a:prstGeom>
            <a:noFill/>
            <a:ln w="3816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5568" name="Line 41"/>
            <p:cNvSpPr>
              <a:spLocks noChangeShapeType="1"/>
            </p:cNvSpPr>
            <p:nvPr/>
          </p:nvSpPr>
          <p:spPr bwMode="auto">
            <a:xfrm>
              <a:off x="4452" y="2931"/>
              <a:ext cx="127" cy="0"/>
            </a:xfrm>
            <a:prstGeom prst="line">
              <a:avLst/>
            </a:prstGeom>
            <a:noFill/>
            <a:ln w="3816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3FC59D0D-EDB9-4A55-967D-E962257EC7E1}" type="datetime4">
              <a:rPr lang="en-US" smtClean="0"/>
              <a:pPr/>
              <a:t>October 20, 2020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48" name="Text Box 1"/>
          <p:cNvSpPr txBox="1">
            <a:spLocks noChangeArrowheads="1"/>
          </p:cNvSpPr>
          <p:nvPr/>
        </p:nvSpPr>
        <p:spPr bwMode="auto">
          <a:xfrm>
            <a:off x="230189" y="1050927"/>
            <a:ext cx="82296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n-US" sz="28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P</a:t>
            </a:r>
            <a:r>
              <a:rPr lang="en-US" sz="28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ISO </a:t>
            </a:r>
            <a:r>
              <a:rPr lang="en-US" sz="28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Flip-Flop Shift Register</a:t>
            </a:r>
          </a:p>
        </p:txBody>
      </p:sp>
      <p:grpSp>
        <p:nvGrpSpPr>
          <p:cNvPr id="45" name="Group 69"/>
          <p:cNvGrpSpPr>
            <a:grpSpLocks/>
          </p:cNvGrpSpPr>
          <p:nvPr/>
        </p:nvGrpSpPr>
        <p:grpSpPr bwMode="auto">
          <a:xfrm>
            <a:off x="7011988" y="5257800"/>
            <a:ext cx="2132012" cy="1155700"/>
            <a:chOff x="6077918" y="3164236"/>
            <a:chExt cx="2132169" cy="1155741"/>
          </a:xfrm>
        </p:grpSpPr>
        <p:sp>
          <p:nvSpPr>
            <p:cNvPr id="46" name="TextBox 45"/>
            <p:cNvSpPr txBox="1"/>
            <p:nvPr/>
          </p:nvSpPr>
          <p:spPr>
            <a:xfrm>
              <a:off x="6077918" y="3164236"/>
              <a:ext cx="882715" cy="40006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CA" sz="2000" dirty="0">
                  <a:solidFill>
                    <a:prstClr val="black"/>
                  </a:solidFill>
                </a:rPr>
                <a:t>10110</a:t>
              </a:r>
            </a:p>
          </p:txBody>
        </p:sp>
        <p:sp>
          <p:nvSpPr>
            <p:cNvPr id="47" name="Rectangle 39"/>
            <p:cNvSpPr>
              <a:spLocks noChangeArrowheads="1"/>
            </p:cNvSpPr>
            <p:nvPr/>
          </p:nvSpPr>
          <p:spPr bwMode="auto">
            <a:xfrm>
              <a:off x="6206199" y="3962787"/>
              <a:ext cx="642942" cy="357190"/>
            </a:xfrm>
            <a:prstGeom prst="rect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CA">
                <a:solidFill>
                  <a:prstClr val="black"/>
                </a:solidFill>
                <a:latin typeface="Arial" charset="0"/>
              </a:endParaRPr>
            </a:p>
          </p:txBody>
        </p:sp>
        <p:cxnSp>
          <p:nvCxnSpPr>
            <p:cNvPr id="49" name="Straight Arrow Connector 40"/>
            <p:cNvCxnSpPr>
              <a:cxnSpLocks noChangeShapeType="1"/>
            </p:cNvCxnSpPr>
            <p:nvPr/>
          </p:nvCxnSpPr>
          <p:spPr bwMode="auto">
            <a:xfrm flipV="1">
              <a:off x="6847667" y="4118134"/>
              <a:ext cx="489908" cy="1830"/>
            </a:xfrm>
            <a:prstGeom prst="straightConnector1">
              <a:avLst/>
            </a:prstGeom>
            <a:noFill/>
            <a:ln w="38100" algn="ctr">
              <a:solidFill>
                <a:schemeClr val="tx1"/>
              </a:solidFill>
              <a:round/>
              <a:headEnd/>
              <a:tailEnd type="arrow" w="med" len="med"/>
            </a:ln>
          </p:spPr>
        </p:cxnSp>
        <p:sp>
          <p:nvSpPr>
            <p:cNvPr id="50" name="TextBox 49"/>
            <p:cNvSpPr txBox="1"/>
            <p:nvPr/>
          </p:nvSpPr>
          <p:spPr>
            <a:xfrm>
              <a:off x="7327372" y="3902449"/>
              <a:ext cx="882715" cy="40006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CA" sz="2000" dirty="0">
                  <a:solidFill>
                    <a:prstClr val="black"/>
                  </a:solidFill>
                </a:rPr>
                <a:t>10110</a:t>
              </a:r>
            </a:p>
          </p:txBody>
        </p:sp>
        <p:cxnSp>
          <p:nvCxnSpPr>
            <p:cNvPr id="51" name="Straight Arrow Connector 42"/>
            <p:cNvCxnSpPr>
              <a:cxnSpLocks noChangeShapeType="1"/>
            </p:cNvCxnSpPr>
            <p:nvPr/>
          </p:nvCxnSpPr>
          <p:spPr bwMode="auto">
            <a:xfrm rot="5400000">
              <a:off x="6005594" y="3737673"/>
              <a:ext cx="436535" cy="2585"/>
            </a:xfrm>
            <a:prstGeom prst="straightConnector1">
              <a:avLst/>
            </a:prstGeom>
            <a:noFill/>
            <a:ln w="38100" algn="ctr">
              <a:solidFill>
                <a:schemeClr val="tx1"/>
              </a:solidFill>
              <a:round/>
              <a:headEnd/>
              <a:tailEnd type="arrow" w="med" len="med"/>
            </a:ln>
          </p:spPr>
        </p:cxnSp>
        <p:cxnSp>
          <p:nvCxnSpPr>
            <p:cNvPr id="52" name="Straight Arrow Connector 43"/>
            <p:cNvCxnSpPr>
              <a:cxnSpLocks noChangeShapeType="1"/>
            </p:cNvCxnSpPr>
            <p:nvPr/>
          </p:nvCxnSpPr>
          <p:spPr bwMode="auto">
            <a:xfrm rot="5400000">
              <a:off x="6142496" y="3737673"/>
              <a:ext cx="436535" cy="2585"/>
            </a:xfrm>
            <a:prstGeom prst="straightConnector1">
              <a:avLst/>
            </a:prstGeom>
            <a:noFill/>
            <a:ln w="38100" algn="ctr">
              <a:solidFill>
                <a:schemeClr val="tx1"/>
              </a:solidFill>
              <a:round/>
              <a:headEnd/>
              <a:tailEnd type="arrow" w="med" len="med"/>
            </a:ln>
          </p:spPr>
        </p:cxnSp>
        <p:cxnSp>
          <p:nvCxnSpPr>
            <p:cNvPr id="53" name="Straight Arrow Connector 44"/>
            <p:cNvCxnSpPr>
              <a:cxnSpLocks noChangeShapeType="1"/>
            </p:cNvCxnSpPr>
            <p:nvPr/>
          </p:nvCxnSpPr>
          <p:spPr bwMode="auto">
            <a:xfrm rot="5400000">
              <a:off x="6297479" y="3737673"/>
              <a:ext cx="436535" cy="2585"/>
            </a:xfrm>
            <a:prstGeom prst="straightConnector1">
              <a:avLst/>
            </a:prstGeom>
            <a:noFill/>
            <a:ln w="38100" algn="ctr">
              <a:solidFill>
                <a:schemeClr val="tx1"/>
              </a:solidFill>
              <a:round/>
              <a:headEnd/>
              <a:tailEnd type="arrow" w="med" len="med"/>
            </a:ln>
          </p:spPr>
        </p:cxnSp>
        <p:cxnSp>
          <p:nvCxnSpPr>
            <p:cNvPr id="54" name="Straight Arrow Connector 45"/>
            <p:cNvCxnSpPr>
              <a:cxnSpLocks noChangeShapeType="1"/>
            </p:cNvCxnSpPr>
            <p:nvPr/>
          </p:nvCxnSpPr>
          <p:spPr bwMode="auto">
            <a:xfrm rot="5400000">
              <a:off x="6434381" y="3737673"/>
              <a:ext cx="436535" cy="2585"/>
            </a:xfrm>
            <a:prstGeom prst="straightConnector1">
              <a:avLst/>
            </a:prstGeom>
            <a:noFill/>
            <a:ln w="38100" algn="ctr">
              <a:solidFill>
                <a:schemeClr val="tx1"/>
              </a:solidFill>
              <a:round/>
              <a:headEnd/>
              <a:tailEnd type="arrow" w="med" len="med"/>
            </a:ln>
          </p:spPr>
        </p:cxnSp>
        <p:cxnSp>
          <p:nvCxnSpPr>
            <p:cNvPr id="55" name="Straight Arrow Connector 46"/>
            <p:cNvCxnSpPr>
              <a:cxnSpLocks noChangeShapeType="1"/>
            </p:cNvCxnSpPr>
            <p:nvPr/>
          </p:nvCxnSpPr>
          <p:spPr bwMode="auto">
            <a:xfrm rot="5400000">
              <a:off x="6568699" y="3737673"/>
              <a:ext cx="436535" cy="2585"/>
            </a:xfrm>
            <a:prstGeom prst="straightConnector1">
              <a:avLst/>
            </a:prstGeom>
            <a:noFill/>
            <a:ln w="38100" algn="ctr">
              <a:solidFill>
                <a:schemeClr val="tx1"/>
              </a:solidFill>
              <a:round/>
              <a:headEnd/>
              <a:tailEnd type="arrow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xmlns="" val="273894882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3" name="Text Box 2"/>
          <p:cNvSpPr txBox="1">
            <a:spLocks noChangeArrowheads="1"/>
          </p:cNvSpPr>
          <p:nvPr/>
        </p:nvSpPr>
        <p:spPr bwMode="auto">
          <a:xfrm>
            <a:off x="431007" y="2057400"/>
            <a:ext cx="8358187" cy="1419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363538" indent="-255588" eaLnBrk="0" hangingPunct="0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 eaLnBrk="0" hangingPunct="0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 eaLnBrk="0" hangingPunct="0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 eaLnBrk="0" hangingPunct="0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 eaLnBrk="0" hangingPunct="0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pPr algn="just" eaLnBrk="1" hangingPunct="1">
              <a:spcBef>
                <a:spcPts val="300"/>
              </a:spcBef>
              <a:buClr>
                <a:srgbClr val="A04DA3"/>
              </a:buClr>
              <a:buFont typeface="Georgia" pitchFamily="16" charset="0"/>
              <a:buChar char="•"/>
            </a:pPr>
            <a:r>
              <a:rPr lang="en-CA" sz="2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 </a:t>
            </a:r>
            <a:r>
              <a:rPr lang="en-CA" sz="24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Parallel In Parallel Out</a:t>
            </a:r>
            <a:r>
              <a:rPr lang="en-CA" sz="2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register has the simplest configuration. It represents a memory device.</a:t>
            </a:r>
          </a:p>
        </p:txBody>
      </p:sp>
      <p:sp>
        <p:nvSpPr>
          <p:cNvPr id="66564" name="Text Box 3"/>
          <p:cNvSpPr txBox="1">
            <a:spLocks noChangeArrowheads="1"/>
          </p:cNvSpPr>
          <p:nvPr/>
        </p:nvSpPr>
        <p:spPr bwMode="auto">
          <a:xfrm>
            <a:off x="8174038" y="263527"/>
            <a:ext cx="762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pPr algn="r" eaLnBrk="1" hangingPunct="1">
              <a:buClrTx/>
              <a:buFontTx/>
              <a:buNone/>
            </a:pPr>
            <a:r>
              <a:rPr lang="en-US">
                <a:solidFill>
                  <a:srgbClr val="FFFFFF"/>
                </a:solidFill>
                <a:latin typeface="Georgia" pitchFamily="16" charset="0"/>
              </a:rPr>
              <a:t>Registers 1.</a:t>
            </a:r>
            <a:fld id="{D8832220-B986-4FC4-AD78-B493E8908B5F}" type="slidenum">
              <a:rPr lang="en-US">
                <a:solidFill>
                  <a:srgbClr val="FFFFFF"/>
                </a:solidFill>
                <a:latin typeface="Georgia" pitchFamily="16" charset="0"/>
              </a:rPr>
              <a:pPr algn="r" eaLnBrk="1" hangingPunct="1">
                <a:buClrTx/>
                <a:buFontTx/>
                <a:buNone/>
              </a:pPr>
              <a:t>17</a:t>
            </a:fld>
            <a:endParaRPr lang="en-US">
              <a:solidFill>
                <a:srgbClr val="FFFFFF"/>
              </a:solidFill>
              <a:latin typeface="Georgia" pitchFamily="16" charset="0"/>
            </a:endParaRPr>
          </a:p>
        </p:txBody>
      </p:sp>
      <p:grpSp>
        <p:nvGrpSpPr>
          <p:cNvPr id="3" name="Group 4"/>
          <p:cNvGrpSpPr>
            <a:grpSpLocks/>
          </p:cNvGrpSpPr>
          <p:nvPr/>
        </p:nvGrpSpPr>
        <p:grpSpPr bwMode="auto">
          <a:xfrm>
            <a:off x="1631950" y="2947988"/>
            <a:ext cx="5651501" cy="3514724"/>
            <a:chOff x="1028" y="1857"/>
            <a:chExt cx="3560" cy="2214"/>
          </a:xfrm>
        </p:grpSpPr>
        <p:sp>
          <p:nvSpPr>
            <p:cNvPr id="66566" name="Rectangle 5"/>
            <p:cNvSpPr>
              <a:spLocks noChangeArrowheads="1"/>
            </p:cNvSpPr>
            <p:nvPr/>
          </p:nvSpPr>
          <p:spPr bwMode="auto">
            <a:xfrm>
              <a:off x="1595" y="2522"/>
              <a:ext cx="485" cy="605"/>
            </a:xfrm>
            <a:prstGeom prst="rect">
              <a:avLst/>
            </a:prstGeom>
            <a:solidFill>
              <a:srgbClr val="FFFFFF"/>
            </a:solidFill>
            <a:ln w="28440">
              <a:solidFill>
                <a:srgbClr val="000000"/>
              </a:solidFill>
              <a:round/>
              <a:headEnd/>
              <a:tailEnd/>
            </a:ln>
          </p:spPr>
          <p:txBody>
            <a:bodyPr lIns="90000" tIns="46800" rIns="90000" bIns="46800"/>
            <a:lstStyle/>
            <a:p>
              <a:pPr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CA" sz="2000">
                  <a:solidFill>
                    <a:srgbClr val="000000"/>
                  </a:solidFill>
                </a:rPr>
                <a:t>D  Q</a:t>
              </a:r>
            </a:p>
            <a:p>
              <a:pPr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CA" sz="2000">
                <a:solidFill>
                  <a:srgbClr val="000000"/>
                </a:solidFill>
              </a:endParaRPr>
            </a:p>
            <a:p>
              <a:pPr algn="r"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CA" sz="2000">
                  <a:solidFill>
                    <a:srgbClr val="000000"/>
                  </a:solidFill>
                </a:rPr>
                <a:t>Q</a:t>
              </a:r>
            </a:p>
            <a:p>
              <a:pPr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CA" sz="2000">
                <a:solidFill>
                  <a:srgbClr val="000000"/>
                </a:solidFill>
              </a:endParaRPr>
            </a:p>
          </p:txBody>
        </p:sp>
        <p:sp>
          <p:nvSpPr>
            <p:cNvPr id="66567" name="AutoShape 6"/>
            <p:cNvSpPr>
              <a:spLocks noChangeArrowheads="1"/>
            </p:cNvSpPr>
            <p:nvPr/>
          </p:nvSpPr>
          <p:spPr bwMode="auto">
            <a:xfrm rot="5400000">
              <a:off x="1609" y="2891"/>
              <a:ext cx="138" cy="165"/>
            </a:xfrm>
            <a:prstGeom prst="triangle">
              <a:avLst>
                <a:gd name="adj" fmla="val 50000"/>
              </a:avLst>
            </a:prstGeom>
            <a:solidFill>
              <a:srgbClr val="FFFFFF"/>
            </a:solidFill>
            <a:ln w="2844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568" name="Line 7"/>
            <p:cNvSpPr>
              <a:spLocks noChangeShapeType="1"/>
            </p:cNvSpPr>
            <p:nvPr/>
          </p:nvSpPr>
          <p:spPr bwMode="auto">
            <a:xfrm>
              <a:off x="1028" y="2982"/>
              <a:ext cx="555" cy="0"/>
            </a:xfrm>
            <a:prstGeom prst="line">
              <a:avLst/>
            </a:prstGeom>
            <a:noFill/>
            <a:ln w="3816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569" name="Line 8"/>
            <p:cNvSpPr>
              <a:spLocks noChangeShapeType="1"/>
            </p:cNvSpPr>
            <p:nvPr/>
          </p:nvSpPr>
          <p:spPr bwMode="auto">
            <a:xfrm>
              <a:off x="1352" y="2640"/>
              <a:ext cx="231" cy="0"/>
            </a:xfrm>
            <a:prstGeom prst="line">
              <a:avLst/>
            </a:prstGeom>
            <a:noFill/>
            <a:ln w="3816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570" name="Line 9"/>
            <p:cNvSpPr>
              <a:spLocks noChangeShapeType="1"/>
            </p:cNvSpPr>
            <p:nvPr/>
          </p:nvSpPr>
          <p:spPr bwMode="auto">
            <a:xfrm>
              <a:off x="1256" y="3509"/>
              <a:ext cx="2225" cy="0"/>
            </a:xfrm>
            <a:prstGeom prst="line">
              <a:avLst/>
            </a:prstGeom>
            <a:noFill/>
            <a:ln w="3816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571" name="Line 10"/>
            <p:cNvSpPr>
              <a:spLocks noChangeShapeType="1"/>
            </p:cNvSpPr>
            <p:nvPr/>
          </p:nvSpPr>
          <p:spPr bwMode="auto">
            <a:xfrm flipH="1" flipV="1">
              <a:off x="1259" y="2979"/>
              <a:ext cx="6" cy="538"/>
            </a:xfrm>
            <a:prstGeom prst="line">
              <a:avLst/>
            </a:prstGeom>
            <a:noFill/>
            <a:ln w="3816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572" name="Line 11"/>
            <p:cNvSpPr>
              <a:spLocks noChangeShapeType="1"/>
            </p:cNvSpPr>
            <p:nvPr/>
          </p:nvSpPr>
          <p:spPr bwMode="auto">
            <a:xfrm flipV="1">
              <a:off x="2404" y="2960"/>
              <a:ext cx="208" cy="6"/>
            </a:xfrm>
            <a:prstGeom prst="line">
              <a:avLst/>
            </a:prstGeom>
            <a:noFill/>
            <a:ln w="3816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573" name="Line 12"/>
            <p:cNvSpPr>
              <a:spLocks noChangeShapeType="1"/>
            </p:cNvSpPr>
            <p:nvPr/>
          </p:nvSpPr>
          <p:spPr bwMode="auto">
            <a:xfrm flipV="1">
              <a:off x="2075" y="2619"/>
              <a:ext cx="169" cy="2"/>
            </a:xfrm>
            <a:prstGeom prst="line">
              <a:avLst/>
            </a:prstGeom>
            <a:noFill/>
            <a:ln w="3816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574" name="Line 13"/>
            <p:cNvSpPr>
              <a:spLocks noChangeShapeType="1"/>
            </p:cNvSpPr>
            <p:nvPr/>
          </p:nvSpPr>
          <p:spPr bwMode="auto">
            <a:xfrm flipH="1" flipV="1">
              <a:off x="2410" y="2957"/>
              <a:ext cx="6" cy="538"/>
            </a:xfrm>
            <a:prstGeom prst="line">
              <a:avLst/>
            </a:prstGeom>
            <a:noFill/>
            <a:ln w="3816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575" name="Line 14"/>
            <p:cNvSpPr>
              <a:spLocks noChangeShapeType="1"/>
            </p:cNvSpPr>
            <p:nvPr/>
          </p:nvSpPr>
          <p:spPr bwMode="auto">
            <a:xfrm flipH="1" flipV="1">
              <a:off x="1361" y="2116"/>
              <a:ext cx="3" cy="532"/>
            </a:xfrm>
            <a:prstGeom prst="line">
              <a:avLst/>
            </a:prstGeom>
            <a:noFill/>
            <a:ln w="3816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576" name="Text Box 15"/>
            <p:cNvSpPr txBox="1">
              <a:spLocks noChangeArrowheads="1"/>
            </p:cNvSpPr>
            <p:nvPr/>
          </p:nvSpPr>
          <p:spPr bwMode="auto">
            <a:xfrm>
              <a:off x="1076" y="1893"/>
              <a:ext cx="474" cy="2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charset="0"/>
                  <a:ea typeface="WenQuanYi Micro Hei" charset="0"/>
                  <a:cs typeface="WenQuanYi Micro Hei" charset="0"/>
                </a:defRPr>
              </a:lvl1pPr>
              <a:lvl2pPr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charset="0"/>
                  <a:ea typeface="WenQuanYi Micro Hei" charset="0"/>
                  <a:cs typeface="WenQuanYi Micro Hei" charset="0"/>
                </a:defRPr>
              </a:lvl2pPr>
              <a:lvl3pPr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charset="0"/>
                  <a:ea typeface="WenQuanYi Micro Hei" charset="0"/>
                  <a:cs typeface="WenQuanYi Micro Hei" charset="0"/>
                </a:defRPr>
              </a:lvl3pPr>
              <a:lvl4pPr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charset="0"/>
                  <a:ea typeface="WenQuanYi Micro Hei" charset="0"/>
                  <a:cs typeface="WenQuanYi Micro Hei" charset="0"/>
                </a:defRPr>
              </a:lvl4pPr>
              <a:lvl5pPr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charset="0"/>
                  <a:ea typeface="WenQuanYi Micro Hei" charset="0"/>
                  <a:cs typeface="WenQuanYi Micro Hei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charset="0"/>
                  <a:ea typeface="WenQuanYi Micro Hei" charset="0"/>
                  <a:cs typeface="WenQuanYi Micro Hei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charset="0"/>
                  <a:ea typeface="WenQuanYi Micro Hei" charset="0"/>
                  <a:cs typeface="WenQuanYi Micro Hei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charset="0"/>
                  <a:ea typeface="WenQuanYi Micro Hei" charset="0"/>
                  <a:cs typeface="WenQuanYi Micro Hei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charset="0"/>
                  <a:ea typeface="WenQuanYi Micro Hei" charset="0"/>
                  <a:cs typeface="WenQuanYi Micro Hei" charset="0"/>
                </a:defRPr>
              </a:lvl9pPr>
            </a:lstStyle>
            <a:p>
              <a:pPr eaLnBrk="1" hangingPunct="1">
                <a:buClrTx/>
                <a:buFontTx/>
                <a:buNone/>
              </a:pPr>
              <a:r>
                <a:rPr lang="en-CA">
                  <a:solidFill>
                    <a:srgbClr val="000000"/>
                  </a:solidFill>
                  <a:latin typeface="Georgia" pitchFamily="16" charset="0"/>
                </a:rPr>
                <a:t>Input</a:t>
              </a:r>
            </a:p>
          </p:txBody>
        </p:sp>
        <p:sp>
          <p:nvSpPr>
            <p:cNvPr id="66577" name="Text Box 16"/>
            <p:cNvSpPr txBox="1">
              <a:spLocks noChangeArrowheads="1"/>
            </p:cNvSpPr>
            <p:nvPr/>
          </p:nvSpPr>
          <p:spPr bwMode="auto">
            <a:xfrm>
              <a:off x="1938" y="3837"/>
              <a:ext cx="574" cy="2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charset="0"/>
                  <a:ea typeface="WenQuanYi Micro Hei" charset="0"/>
                  <a:cs typeface="WenQuanYi Micro Hei" charset="0"/>
                </a:defRPr>
              </a:lvl1pPr>
              <a:lvl2pPr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charset="0"/>
                  <a:ea typeface="WenQuanYi Micro Hei" charset="0"/>
                  <a:cs typeface="WenQuanYi Micro Hei" charset="0"/>
                </a:defRPr>
              </a:lvl2pPr>
              <a:lvl3pPr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charset="0"/>
                  <a:ea typeface="WenQuanYi Micro Hei" charset="0"/>
                  <a:cs typeface="WenQuanYi Micro Hei" charset="0"/>
                </a:defRPr>
              </a:lvl3pPr>
              <a:lvl4pPr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charset="0"/>
                  <a:ea typeface="WenQuanYi Micro Hei" charset="0"/>
                  <a:cs typeface="WenQuanYi Micro Hei" charset="0"/>
                </a:defRPr>
              </a:lvl4pPr>
              <a:lvl5pPr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charset="0"/>
                  <a:ea typeface="WenQuanYi Micro Hei" charset="0"/>
                  <a:cs typeface="WenQuanYi Micro Hei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charset="0"/>
                  <a:ea typeface="WenQuanYi Micro Hei" charset="0"/>
                  <a:cs typeface="WenQuanYi Micro Hei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charset="0"/>
                  <a:ea typeface="WenQuanYi Micro Hei" charset="0"/>
                  <a:cs typeface="WenQuanYi Micro Hei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charset="0"/>
                  <a:ea typeface="WenQuanYi Micro Hei" charset="0"/>
                  <a:cs typeface="WenQuanYi Micro Hei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charset="0"/>
                  <a:ea typeface="WenQuanYi Micro Hei" charset="0"/>
                  <a:cs typeface="WenQuanYi Micro Hei" charset="0"/>
                </a:defRPr>
              </a:lvl9pPr>
            </a:lstStyle>
            <a:p>
              <a:pPr eaLnBrk="1" hangingPunct="1">
                <a:buClrTx/>
                <a:buFontTx/>
                <a:buNone/>
              </a:pPr>
              <a:r>
                <a:rPr lang="en-CA">
                  <a:solidFill>
                    <a:srgbClr val="000000"/>
                  </a:solidFill>
                  <a:latin typeface="Georgia" pitchFamily="16" charset="0"/>
                </a:rPr>
                <a:t>Output</a:t>
              </a:r>
            </a:p>
          </p:txBody>
        </p:sp>
        <p:sp>
          <p:nvSpPr>
            <p:cNvPr id="66578" name="Oval 17"/>
            <p:cNvSpPr>
              <a:spLocks noChangeArrowheads="1"/>
            </p:cNvSpPr>
            <p:nvPr/>
          </p:nvSpPr>
          <p:spPr bwMode="auto">
            <a:xfrm>
              <a:off x="1230" y="2957"/>
              <a:ext cx="68" cy="67"/>
            </a:xfrm>
            <a:prstGeom prst="ellipse">
              <a:avLst/>
            </a:prstGeom>
            <a:solidFill>
              <a:srgbClr val="000000"/>
            </a:solidFill>
            <a:ln w="2844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579" name="Oval 18"/>
            <p:cNvSpPr>
              <a:spLocks noChangeArrowheads="1"/>
            </p:cNvSpPr>
            <p:nvPr/>
          </p:nvSpPr>
          <p:spPr bwMode="auto">
            <a:xfrm>
              <a:off x="2381" y="3468"/>
              <a:ext cx="68" cy="67"/>
            </a:xfrm>
            <a:prstGeom prst="ellipse">
              <a:avLst/>
            </a:prstGeom>
            <a:solidFill>
              <a:srgbClr val="000000"/>
            </a:solidFill>
            <a:ln w="2844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580" name="Line 19"/>
            <p:cNvSpPr>
              <a:spLocks noChangeShapeType="1"/>
            </p:cNvSpPr>
            <p:nvPr/>
          </p:nvSpPr>
          <p:spPr bwMode="auto">
            <a:xfrm flipH="1">
              <a:off x="2233" y="2628"/>
              <a:ext cx="2" cy="1178"/>
            </a:xfrm>
            <a:prstGeom prst="line">
              <a:avLst/>
            </a:prstGeom>
            <a:noFill/>
            <a:ln w="38160">
              <a:solidFill>
                <a:srgbClr val="000000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581" name="Rectangle 20"/>
            <p:cNvSpPr>
              <a:spLocks noChangeArrowheads="1"/>
            </p:cNvSpPr>
            <p:nvPr/>
          </p:nvSpPr>
          <p:spPr bwMode="auto">
            <a:xfrm>
              <a:off x="2619" y="2501"/>
              <a:ext cx="485" cy="605"/>
            </a:xfrm>
            <a:prstGeom prst="rect">
              <a:avLst/>
            </a:prstGeom>
            <a:solidFill>
              <a:srgbClr val="FFFFFF"/>
            </a:solidFill>
            <a:ln w="28440">
              <a:solidFill>
                <a:srgbClr val="000000"/>
              </a:solidFill>
              <a:round/>
              <a:headEnd/>
              <a:tailEnd/>
            </a:ln>
          </p:spPr>
          <p:txBody>
            <a:bodyPr lIns="90000" tIns="46800" rIns="90000" bIns="46800"/>
            <a:lstStyle/>
            <a:p>
              <a:pPr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CA" sz="2000">
                  <a:solidFill>
                    <a:srgbClr val="000000"/>
                  </a:solidFill>
                </a:rPr>
                <a:t>D  Q</a:t>
              </a:r>
            </a:p>
            <a:p>
              <a:pPr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CA" sz="2000">
                <a:solidFill>
                  <a:srgbClr val="000000"/>
                </a:solidFill>
              </a:endParaRPr>
            </a:p>
            <a:p>
              <a:pPr algn="r"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CA" sz="2000">
                  <a:solidFill>
                    <a:srgbClr val="000000"/>
                  </a:solidFill>
                </a:rPr>
                <a:t>Q</a:t>
              </a:r>
            </a:p>
            <a:p>
              <a:pPr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CA" sz="2000">
                <a:solidFill>
                  <a:srgbClr val="000000"/>
                </a:solidFill>
              </a:endParaRPr>
            </a:p>
          </p:txBody>
        </p:sp>
        <p:sp>
          <p:nvSpPr>
            <p:cNvPr id="66582" name="AutoShape 21"/>
            <p:cNvSpPr>
              <a:spLocks noChangeArrowheads="1"/>
            </p:cNvSpPr>
            <p:nvPr/>
          </p:nvSpPr>
          <p:spPr bwMode="auto">
            <a:xfrm rot="5400000">
              <a:off x="2639" y="2869"/>
              <a:ext cx="138" cy="165"/>
            </a:xfrm>
            <a:prstGeom prst="triangle">
              <a:avLst>
                <a:gd name="adj" fmla="val 50000"/>
              </a:avLst>
            </a:prstGeom>
            <a:solidFill>
              <a:srgbClr val="FFFFFF"/>
            </a:solidFill>
            <a:ln w="2844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583" name="Line 22"/>
            <p:cNvSpPr>
              <a:spLocks noChangeShapeType="1"/>
            </p:cNvSpPr>
            <p:nvPr/>
          </p:nvSpPr>
          <p:spPr bwMode="auto">
            <a:xfrm>
              <a:off x="2375" y="2619"/>
              <a:ext cx="231" cy="0"/>
            </a:xfrm>
            <a:prstGeom prst="line">
              <a:avLst/>
            </a:prstGeom>
            <a:noFill/>
            <a:ln w="3816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584" name="Line 23"/>
            <p:cNvSpPr>
              <a:spLocks noChangeShapeType="1"/>
            </p:cNvSpPr>
            <p:nvPr/>
          </p:nvSpPr>
          <p:spPr bwMode="auto">
            <a:xfrm flipV="1">
              <a:off x="3099" y="2598"/>
              <a:ext cx="169" cy="2"/>
            </a:xfrm>
            <a:prstGeom prst="line">
              <a:avLst/>
            </a:prstGeom>
            <a:noFill/>
            <a:ln w="3816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585" name="Line 24"/>
            <p:cNvSpPr>
              <a:spLocks noChangeShapeType="1"/>
            </p:cNvSpPr>
            <p:nvPr/>
          </p:nvSpPr>
          <p:spPr bwMode="auto">
            <a:xfrm flipH="1" flipV="1">
              <a:off x="2385" y="2095"/>
              <a:ext cx="3" cy="532"/>
            </a:xfrm>
            <a:prstGeom prst="line">
              <a:avLst/>
            </a:prstGeom>
            <a:noFill/>
            <a:ln w="3816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586" name="Text Box 25"/>
            <p:cNvSpPr txBox="1">
              <a:spLocks noChangeArrowheads="1"/>
            </p:cNvSpPr>
            <p:nvPr/>
          </p:nvSpPr>
          <p:spPr bwMode="auto">
            <a:xfrm>
              <a:off x="2961" y="3816"/>
              <a:ext cx="574" cy="2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charset="0"/>
                  <a:ea typeface="WenQuanYi Micro Hei" charset="0"/>
                  <a:cs typeface="WenQuanYi Micro Hei" charset="0"/>
                </a:defRPr>
              </a:lvl1pPr>
              <a:lvl2pPr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charset="0"/>
                  <a:ea typeface="WenQuanYi Micro Hei" charset="0"/>
                  <a:cs typeface="WenQuanYi Micro Hei" charset="0"/>
                </a:defRPr>
              </a:lvl2pPr>
              <a:lvl3pPr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charset="0"/>
                  <a:ea typeface="WenQuanYi Micro Hei" charset="0"/>
                  <a:cs typeface="WenQuanYi Micro Hei" charset="0"/>
                </a:defRPr>
              </a:lvl3pPr>
              <a:lvl4pPr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charset="0"/>
                  <a:ea typeface="WenQuanYi Micro Hei" charset="0"/>
                  <a:cs typeface="WenQuanYi Micro Hei" charset="0"/>
                </a:defRPr>
              </a:lvl4pPr>
              <a:lvl5pPr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charset="0"/>
                  <a:ea typeface="WenQuanYi Micro Hei" charset="0"/>
                  <a:cs typeface="WenQuanYi Micro Hei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charset="0"/>
                  <a:ea typeface="WenQuanYi Micro Hei" charset="0"/>
                  <a:cs typeface="WenQuanYi Micro Hei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charset="0"/>
                  <a:ea typeface="WenQuanYi Micro Hei" charset="0"/>
                  <a:cs typeface="WenQuanYi Micro Hei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charset="0"/>
                  <a:ea typeface="WenQuanYi Micro Hei" charset="0"/>
                  <a:cs typeface="WenQuanYi Micro Hei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charset="0"/>
                  <a:ea typeface="WenQuanYi Micro Hei" charset="0"/>
                  <a:cs typeface="WenQuanYi Micro Hei" charset="0"/>
                </a:defRPr>
              </a:lvl9pPr>
            </a:lstStyle>
            <a:p>
              <a:pPr eaLnBrk="1" hangingPunct="1">
                <a:buClrTx/>
                <a:buFontTx/>
                <a:buNone/>
              </a:pPr>
              <a:r>
                <a:rPr lang="en-CA">
                  <a:solidFill>
                    <a:srgbClr val="000000"/>
                  </a:solidFill>
                  <a:latin typeface="Georgia" pitchFamily="16" charset="0"/>
                </a:rPr>
                <a:t>Output</a:t>
              </a:r>
            </a:p>
          </p:txBody>
        </p:sp>
        <p:sp>
          <p:nvSpPr>
            <p:cNvPr id="66587" name="Line 26"/>
            <p:cNvSpPr>
              <a:spLocks noChangeShapeType="1"/>
            </p:cNvSpPr>
            <p:nvPr/>
          </p:nvSpPr>
          <p:spPr bwMode="auto">
            <a:xfrm flipH="1">
              <a:off x="3251" y="2602"/>
              <a:ext cx="2" cy="1178"/>
            </a:xfrm>
            <a:prstGeom prst="line">
              <a:avLst/>
            </a:prstGeom>
            <a:noFill/>
            <a:ln w="38160">
              <a:solidFill>
                <a:srgbClr val="000000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588" name="Rectangle 27"/>
            <p:cNvSpPr>
              <a:spLocks noChangeArrowheads="1"/>
            </p:cNvSpPr>
            <p:nvPr/>
          </p:nvSpPr>
          <p:spPr bwMode="auto">
            <a:xfrm>
              <a:off x="3671" y="2501"/>
              <a:ext cx="485" cy="605"/>
            </a:xfrm>
            <a:prstGeom prst="rect">
              <a:avLst/>
            </a:prstGeom>
            <a:solidFill>
              <a:srgbClr val="FFFFFF"/>
            </a:solidFill>
            <a:ln w="28440">
              <a:solidFill>
                <a:srgbClr val="000000"/>
              </a:solidFill>
              <a:round/>
              <a:headEnd/>
              <a:tailEnd/>
            </a:ln>
          </p:spPr>
          <p:txBody>
            <a:bodyPr lIns="90000" tIns="46800" rIns="90000" bIns="46800"/>
            <a:lstStyle/>
            <a:p>
              <a:pPr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CA" sz="2000">
                  <a:solidFill>
                    <a:srgbClr val="000000"/>
                  </a:solidFill>
                </a:rPr>
                <a:t>D  Q</a:t>
              </a:r>
            </a:p>
            <a:p>
              <a:pPr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CA" sz="2000">
                <a:solidFill>
                  <a:srgbClr val="000000"/>
                </a:solidFill>
              </a:endParaRPr>
            </a:p>
            <a:p>
              <a:pPr algn="r"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CA" sz="2000">
                  <a:solidFill>
                    <a:srgbClr val="000000"/>
                  </a:solidFill>
                </a:rPr>
                <a:t>Q</a:t>
              </a:r>
            </a:p>
            <a:p>
              <a:pPr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CA" sz="2000">
                <a:solidFill>
                  <a:srgbClr val="000000"/>
                </a:solidFill>
              </a:endParaRPr>
            </a:p>
          </p:txBody>
        </p:sp>
        <p:sp>
          <p:nvSpPr>
            <p:cNvPr id="66589" name="AutoShape 28"/>
            <p:cNvSpPr>
              <a:spLocks noChangeArrowheads="1"/>
            </p:cNvSpPr>
            <p:nvPr/>
          </p:nvSpPr>
          <p:spPr bwMode="auto">
            <a:xfrm rot="5400000">
              <a:off x="3691" y="2869"/>
              <a:ext cx="138" cy="165"/>
            </a:xfrm>
            <a:prstGeom prst="triangle">
              <a:avLst>
                <a:gd name="adj" fmla="val 50000"/>
              </a:avLst>
            </a:prstGeom>
            <a:solidFill>
              <a:srgbClr val="FFFFFF"/>
            </a:solidFill>
            <a:ln w="2844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590" name="Line 29"/>
            <p:cNvSpPr>
              <a:spLocks noChangeShapeType="1"/>
            </p:cNvSpPr>
            <p:nvPr/>
          </p:nvSpPr>
          <p:spPr bwMode="auto">
            <a:xfrm>
              <a:off x="3427" y="2619"/>
              <a:ext cx="231" cy="0"/>
            </a:xfrm>
            <a:prstGeom prst="line">
              <a:avLst/>
            </a:prstGeom>
            <a:noFill/>
            <a:ln w="3816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591" name="Line 30"/>
            <p:cNvSpPr>
              <a:spLocks noChangeShapeType="1"/>
            </p:cNvSpPr>
            <p:nvPr/>
          </p:nvSpPr>
          <p:spPr bwMode="auto">
            <a:xfrm flipV="1">
              <a:off x="4151" y="2598"/>
              <a:ext cx="169" cy="2"/>
            </a:xfrm>
            <a:prstGeom prst="line">
              <a:avLst/>
            </a:prstGeom>
            <a:noFill/>
            <a:ln w="3816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592" name="Line 31"/>
            <p:cNvSpPr>
              <a:spLocks noChangeShapeType="1"/>
            </p:cNvSpPr>
            <p:nvPr/>
          </p:nvSpPr>
          <p:spPr bwMode="auto">
            <a:xfrm flipH="1" flipV="1">
              <a:off x="3437" y="2095"/>
              <a:ext cx="3" cy="532"/>
            </a:xfrm>
            <a:prstGeom prst="line">
              <a:avLst/>
            </a:prstGeom>
            <a:noFill/>
            <a:ln w="3816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593" name="Text Box 32"/>
            <p:cNvSpPr txBox="1">
              <a:spLocks noChangeArrowheads="1"/>
            </p:cNvSpPr>
            <p:nvPr/>
          </p:nvSpPr>
          <p:spPr bwMode="auto">
            <a:xfrm>
              <a:off x="4014" y="3816"/>
              <a:ext cx="574" cy="2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charset="0"/>
                  <a:ea typeface="WenQuanYi Micro Hei" charset="0"/>
                  <a:cs typeface="WenQuanYi Micro Hei" charset="0"/>
                </a:defRPr>
              </a:lvl1pPr>
              <a:lvl2pPr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charset="0"/>
                  <a:ea typeface="WenQuanYi Micro Hei" charset="0"/>
                  <a:cs typeface="WenQuanYi Micro Hei" charset="0"/>
                </a:defRPr>
              </a:lvl2pPr>
              <a:lvl3pPr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charset="0"/>
                  <a:ea typeface="WenQuanYi Micro Hei" charset="0"/>
                  <a:cs typeface="WenQuanYi Micro Hei" charset="0"/>
                </a:defRPr>
              </a:lvl3pPr>
              <a:lvl4pPr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charset="0"/>
                  <a:ea typeface="WenQuanYi Micro Hei" charset="0"/>
                  <a:cs typeface="WenQuanYi Micro Hei" charset="0"/>
                </a:defRPr>
              </a:lvl4pPr>
              <a:lvl5pPr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charset="0"/>
                  <a:ea typeface="WenQuanYi Micro Hei" charset="0"/>
                  <a:cs typeface="WenQuanYi Micro Hei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charset="0"/>
                  <a:ea typeface="WenQuanYi Micro Hei" charset="0"/>
                  <a:cs typeface="WenQuanYi Micro Hei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charset="0"/>
                  <a:ea typeface="WenQuanYi Micro Hei" charset="0"/>
                  <a:cs typeface="WenQuanYi Micro Hei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charset="0"/>
                  <a:ea typeface="WenQuanYi Micro Hei" charset="0"/>
                  <a:cs typeface="WenQuanYi Micro Hei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charset="0"/>
                  <a:ea typeface="WenQuanYi Micro Hei" charset="0"/>
                  <a:cs typeface="WenQuanYi Micro Hei" charset="0"/>
                </a:defRPr>
              </a:lvl9pPr>
            </a:lstStyle>
            <a:p>
              <a:pPr eaLnBrk="1" hangingPunct="1">
                <a:buClrTx/>
                <a:buFontTx/>
                <a:buNone/>
              </a:pPr>
              <a:r>
                <a:rPr lang="en-CA">
                  <a:solidFill>
                    <a:srgbClr val="000000"/>
                  </a:solidFill>
                  <a:latin typeface="Georgia" pitchFamily="16" charset="0"/>
                </a:rPr>
                <a:t>Output</a:t>
              </a:r>
            </a:p>
          </p:txBody>
        </p:sp>
        <p:sp>
          <p:nvSpPr>
            <p:cNvPr id="66594" name="Line 33"/>
            <p:cNvSpPr>
              <a:spLocks noChangeShapeType="1"/>
            </p:cNvSpPr>
            <p:nvPr/>
          </p:nvSpPr>
          <p:spPr bwMode="auto">
            <a:xfrm flipH="1">
              <a:off x="4303" y="2602"/>
              <a:ext cx="2" cy="1178"/>
            </a:xfrm>
            <a:prstGeom prst="line">
              <a:avLst/>
            </a:prstGeom>
            <a:noFill/>
            <a:ln w="38160">
              <a:solidFill>
                <a:srgbClr val="000000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595" name="Line 34"/>
            <p:cNvSpPr>
              <a:spLocks noChangeShapeType="1"/>
            </p:cNvSpPr>
            <p:nvPr/>
          </p:nvSpPr>
          <p:spPr bwMode="auto">
            <a:xfrm flipV="1">
              <a:off x="3459" y="2959"/>
              <a:ext cx="208" cy="6"/>
            </a:xfrm>
            <a:prstGeom prst="line">
              <a:avLst/>
            </a:prstGeom>
            <a:noFill/>
            <a:ln w="3816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596" name="Line 35"/>
            <p:cNvSpPr>
              <a:spLocks noChangeShapeType="1"/>
            </p:cNvSpPr>
            <p:nvPr/>
          </p:nvSpPr>
          <p:spPr bwMode="auto">
            <a:xfrm flipH="1" flipV="1">
              <a:off x="3465" y="2956"/>
              <a:ext cx="6" cy="538"/>
            </a:xfrm>
            <a:prstGeom prst="line">
              <a:avLst/>
            </a:prstGeom>
            <a:noFill/>
            <a:ln w="3816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597" name="Text Box 36"/>
            <p:cNvSpPr txBox="1">
              <a:spLocks noChangeArrowheads="1"/>
            </p:cNvSpPr>
            <p:nvPr/>
          </p:nvSpPr>
          <p:spPr bwMode="auto">
            <a:xfrm>
              <a:off x="2106" y="1857"/>
              <a:ext cx="474" cy="2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charset="0"/>
                  <a:ea typeface="WenQuanYi Micro Hei" charset="0"/>
                  <a:cs typeface="WenQuanYi Micro Hei" charset="0"/>
                </a:defRPr>
              </a:lvl1pPr>
              <a:lvl2pPr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charset="0"/>
                  <a:ea typeface="WenQuanYi Micro Hei" charset="0"/>
                  <a:cs typeface="WenQuanYi Micro Hei" charset="0"/>
                </a:defRPr>
              </a:lvl2pPr>
              <a:lvl3pPr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charset="0"/>
                  <a:ea typeface="WenQuanYi Micro Hei" charset="0"/>
                  <a:cs typeface="WenQuanYi Micro Hei" charset="0"/>
                </a:defRPr>
              </a:lvl3pPr>
              <a:lvl4pPr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charset="0"/>
                  <a:ea typeface="WenQuanYi Micro Hei" charset="0"/>
                  <a:cs typeface="WenQuanYi Micro Hei" charset="0"/>
                </a:defRPr>
              </a:lvl4pPr>
              <a:lvl5pPr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charset="0"/>
                  <a:ea typeface="WenQuanYi Micro Hei" charset="0"/>
                  <a:cs typeface="WenQuanYi Micro Hei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charset="0"/>
                  <a:ea typeface="WenQuanYi Micro Hei" charset="0"/>
                  <a:cs typeface="WenQuanYi Micro Hei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charset="0"/>
                  <a:ea typeface="WenQuanYi Micro Hei" charset="0"/>
                  <a:cs typeface="WenQuanYi Micro Hei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charset="0"/>
                  <a:ea typeface="WenQuanYi Micro Hei" charset="0"/>
                  <a:cs typeface="WenQuanYi Micro Hei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charset="0"/>
                  <a:ea typeface="WenQuanYi Micro Hei" charset="0"/>
                  <a:cs typeface="WenQuanYi Micro Hei" charset="0"/>
                </a:defRPr>
              </a:lvl9pPr>
            </a:lstStyle>
            <a:p>
              <a:pPr eaLnBrk="1" hangingPunct="1">
                <a:buClrTx/>
                <a:buFontTx/>
                <a:buNone/>
              </a:pPr>
              <a:r>
                <a:rPr lang="en-CA">
                  <a:solidFill>
                    <a:srgbClr val="000000"/>
                  </a:solidFill>
                  <a:latin typeface="Georgia" pitchFamily="16" charset="0"/>
                </a:rPr>
                <a:t>Input</a:t>
              </a:r>
            </a:p>
          </p:txBody>
        </p:sp>
        <p:sp>
          <p:nvSpPr>
            <p:cNvPr id="66598" name="Text Box 37"/>
            <p:cNvSpPr txBox="1">
              <a:spLocks noChangeArrowheads="1"/>
            </p:cNvSpPr>
            <p:nvPr/>
          </p:nvSpPr>
          <p:spPr bwMode="auto">
            <a:xfrm>
              <a:off x="3173" y="1867"/>
              <a:ext cx="474" cy="2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charset="0"/>
                  <a:ea typeface="WenQuanYi Micro Hei" charset="0"/>
                  <a:cs typeface="WenQuanYi Micro Hei" charset="0"/>
                </a:defRPr>
              </a:lvl1pPr>
              <a:lvl2pPr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charset="0"/>
                  <a:ea typeface="WenQuanYi Micro Hei" charset="0"/>
                  <a:cs typeface="WenQuanYi Micro Hei" charset="0"/>
                </a:defRPr>
              </a:lvl2pPr>
              <a:lvl3pPr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charset="0"/>
                  <a:ea typeface="WenQuanYi Micro Hei" charset="0"/>
                  <a:cs typeface="WenQuanYi Micro Hei" charset="0"/>
                </a:defRPr>
              </a:lvl3pPr>
              <a:lvl4pPr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charset="0"/>
                  <a:ea typeface="WenQuanYi Micro Hei" charset="0"/>
                  <a:cs typeface="WenQuanYi Micro Hei" charset="0"/>
                </a:defRPr>
              </a:lvl4pPr>
              <a:lvl5pPr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charset="0"/>
                  <a:ea typeface="WenQuanYi Micro Hei" charset="0"/>
                  <a:cs typeface="WenQuanYi Micro Hei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charset="0"/>
                  <a:ea typeface="WenQuanYi Micro Hei" charset="0"/>
                  <a:cs typeface="WenQuanYi Micro Hei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charset="0"/>
                  <a:ea typeface="WenQuanYi Micro Hei" charset="0"/>
                  <a:cs typeface="WenQuanYi Micro Hei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charset="0"/>
                  <a:ea typeface="WenQuanYi Micro Hei" charset="0"/>
                  <a:cs typeface="WenQuanYi Micro Hei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charset="0"/>
                  <a:ea typeface="WenQuanYi Micro Hei" charset="0"/>
                  <a:cs typeface="WenQuanYi Micro Hei" charset="0"/>
                </a:defRPr>
              </a:lvl9pPr>
            </a:lstStyle>
            <a:p>
              <a:pPr eaLnBrk="1" hangingPunct="1">
                <a:buClrTx/>
                <a:buFontTx/>
                <a:buNone/>
              </a:pPr>
              <a:r>
                <a:rPr lang="en-CA">
                  <a:solidFill>
                    <a:srgbClr val="000000"/>
                  </a:solidFill>
                  <a:latin typeface="Georgia" pitchFamily="16" charset="0"/>
                </a:rPr>
                <a:t>Input</a:t>
              </a:r>
            </a:p>
          </p:txBody>
        </p:sp>
        <p:sp>
          <p:nvSpPr>
            <p:cNvPr id="66599" name="Line 38"/>
            <p:cNvSpPr>
              <a:spLocks noChangeShapeType="1"/>
            </p:cNvSpPr>
            <p:nvPr/>
          </p:nvSpPr>
          <p:spPr bwMode="auto">
            <a:xfrm>
              <a:off x="1879" y="2955"/>
              <a:ext cx="131" cy="0"/>
            </a:xfrm>
            <a:prstGeom prst="line">
              <a:avLst/>
            </a:prstGeom>
            <a:noFill/>
            <a:ln w="3816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600" name="Line 39"/>
            <p:cNvSpPr>
              <a:spLocks noChangeShapeType="1"/>
            </p:cNvSpPr>
            <p:nvPr/>
          </p:nvSpPr>
          <p:spPr bwMode="auto">
            <a:xfrm>
              <a:off x="2904" y="2926"/>
              <a:ext cx="131" cy="0"/>
            </a:xfrm>
            <a:prstGeom prst="line">
              <a:avLst/>
            </a:prstGeom>
            <a:noFill/>
            <a:ln w="3816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601" name="Line 40"/>
            <p:cNvSpPr>
              <a:spLocks noChangeShapeType="1"/>
            </p:cNvSpPr>
            <p:nvPr/>
          </p:nvSpPr>
          <p:spPr bwMode="auto">
            <a:xfrm>
              <a:off x="3956" y="2936"/>
              <a:ext cx="131" cy="0"/>
            </a:xfrm>
            <a:prstGeom prst="line">
              <a:avLst/>
            </a:prstGeom>
            <a:noFill/>
            <a:ln w="3816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22612B31-7DF1-409E-A347-391A1B057292}" type="datetime4">
              <a:rPr lang="en-US" smtClean="0"/>
              <a:pPr/>
              <a:t>October 20, 2020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553200" y="6356352"/>
            <a:ext cx="2133600" cy="276999"/>
          </a:xfrm>
          <a:prstGeom prst="rect">
            <a:avLst/>
          </a:prstGeom>
        </p:spPr>
        <p:txBody>
          <a:bodyPr/>
          <a:lstStyle/>
          <a:p>
            <a:pPr algn="r"/>
            <a:fld id="{B6F15528-21DE-4FAA-801E-634DDDAF4B2B}" type="slidenum">
              <a:rPr lang="en-US" smtClean="0"/>
              <a:pPr algn="r"/>
              <a:t>17</a:t>
            </a:fld>
            <a:endParaRPr lang="en-US" dirty="0"/>
          </a:p>
        </p:txBody>
      </p:sp>
      <p:sp>
        <p:nvSpPr>
          <p:cNvPr id="47" name="Text Box 1"/>
          <p:cNvSpPr txBox="1">
            <a:spLocks noChangeArrowheads="1"/>
          </p:cNvSpPr>
          <p:nvPr/>
        </p:nvSpPr>
        <p:spPr bwMode="auto">
          <a:xfrm>
            <a:off x="152400" y="1066800"/>
            <a:ext cx="82296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n-US" sz="28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PIPO </a:t>
            </a:r>
            <a:r>
              <a:rPr lang="en-US" sz="28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Flip-Flop Shift Register</a:t>
            </a:r>
          </a:p>
        </p:txBody>
      </p:sp>
      <p:grpSp>
        <p:nvGrpSpPr>
          <p:cNvPr id="44" name="Group 70"/>
          <p:cNvGrpSpPr>
            <a:grpSpLocks/>
          </p:cNvGrpSpPr>
          <p:nvPr/>
        </p:nvGrpSpPr>
        <p:grpSpPr bwMode="auto">
          <a:xfrm>
            <a:off x="7788275" y="2667000"/>
            <a:ext cx="898525" cy="1981200"/>
            <a:chOff x="6687520" y="4370521"/>
            <a:chExt cx="897469" cy="1980937"/>
          </a:xfrm>
        </p:grpSpPr>
        <p:sp>
          <p:nvSpPr>
            <p:cNvPr id="45" name="Rectangle 49"/>
            <p:cNvSpPr>
              <a:spLocks noChangeArrowheads="1"/>
            </p:cNvSpPr>
            <p:nvPr/>
          </p:nvSpPr>
          <p:spPr bwMode="auto">
            <a:xfrm>
              <a:off x="6810633" y="5163906"/>
              <a:ext cx="642942" cy="357190"/>
            </a:xfrm>
            <a:prstGeom prst="rect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CA">
                <a:solidFill>
                  <a:prstClr val="black"/>
                </a:solidFill>
                <a:latin typeface="Arial" charset="0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6703376" y="4370521"/>
              <a:ext cx="881613" cy="39999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CA" sz="2000" dirty="0">
                  <a:solidFill>
                    <a:prstClr val="black"/>
                  </a:solidFill>
                </a:rPr>
                <a:t>10110</a:t>
              </a:r>
            </a:p>
          </p:txBody>
        </p:sp>
        <p:cxnSp>
          <p:nvCxnSpPr>
            <p:cNvPr id="48" name="Straight Arrow Connector 58"/>
            <p:cNvCxnSpPr>
              <a:cxnSpLocks noChangeShapeType="1"/>
            </p:cNvCxnSpPr>
            <p:nvPr/>
          </p:nvCxnSpPr>
          <p:spPr bwMode="auto">
            <a:xfrm rot="5400000">
              <a:off x="6630692" y="4943958"/>
              <a:ext cx="436535" cy="2585"/>
            </a:xfrm>
            <a:prstGeom prst="straightConnector1">
              <a:avLst/>
            </a:prstGeom>
            <a:noFill/>
            <a:ln w="38100" algn="ctr">
              <a:solidFill>
                <a:schemeClr val="tx1"/>
              </a:solidFill>
              <a:round/>
              <a:headEnd/>
              <a:tailEnd type="arrow" w="med" len="med"/>
            </a:ln>
          </p:spPr>
        </p:cxnSp>
        <p:cxnSp>
          <p:nvCxnSpPr>
            <p:cNvPr id="49" name="Straight Arrow Connector 59"/>
            <p:cNvCxnSpPr>
              <a:cxnSpLocks noChangeShapeType="1"/>
            </p:cNvCxnSpPr>
            <p:nvPr/>
          </p:nvCxnSpPr>
          <p:spPr bwMode="auto">
            <a:xfrm rot="5400000">
              <a:off x="6767594" y="4943958"/>
              <a:ext cx="436535" cy="2585"/>
            </a:xfrm>
            <a:prstGeom prst="straightConnector1">
              <a:avLst/>
            </a:prstGeom>
            <a:noFill/>
            <a:ln w="38100" algn="ctr">
              <a:solidFill>
                <a:schemeClr val="tx1"/>
              </a:solidFill>
              <a:round/>
              <a:headEnd/>
              <a:tailEnd type="arrow" w="med" len="med"/>
            </a:ln>
          </p:spPr>
        </p:cxnSp>
        <p:cxnSp>
          <p:nvCxnSpPr>
            <p:cNvPr id="50" name="Straight Arrow Connector 60"/>
            <p:cNvCxnSpPr>
              <a:cxnSpLocks noChangeShapeType="1"/>
            </p:cNvCxnSpPr>
            <p:nvPr/>
          </p:nvCxnSpPr>
          <p:spPr bwMode="auto">
            <a:xfrm rot="5400000">
              <a:off x="6922577" y="4943958"/>
              <a:ext cx="436535" cy="2585"/>
            </a:xfrm>
            <a:prstGeom prst="straightConnector1">
              <a:avLst/>
            </a:prstGeom>
            <a:noFill/>
            <a:ln w="38100" algn="ctr">
              <a:solidFill>
                <a:schemeClr val="tx1"/>
              </a:solidFill>
              <a:round/>
              <a:headEnd/>
              <a:tailEnd type="arrow" w="med" len="med"/>
            </a:ln>
          </p:spPr>
        </p:cxnSp>
        <p:cxnSp>
          <p:nvCxnSpPr>
            <p:cNvPr id="51" name="Straight Arrow Connector 61"/>
            <p:cNvCxnSpPr>
              <a:cxnSpLocks noChangeShapeType="1"/>
            </p:cNvCxnSpPr>
            <p:nvPr/>
          </p:nvCxnSpPr>
          <p:spPr bwMode="auto">
            <a:xfrm rot="5400000">
              <a:off x="7059479" y="4943958"/>
              <a:ext cx="436535" cy="2585"/>
            </a:xfrm>
            <a:prstGeom prst="straightConnector1">
              <a:avLst/>
            </a:prstGeom>
            <a:noFill/>
            <a:ln w="38100" algn="ctr">
              <a:solidFill>
                <a:schemeClr val="tx1"/>
              </a:solidFill>
              <a:round/>
              <a:headEnd/>
              <a:tailEnd type="arrow" w="med" len="med"/>
            </a:ln>
          </p:spPr>
        </p:cxnSp>
        <p:cxnSp>
          <p:nvCxnSpPr>
            <p:cNvPr id="52" name="Straight Arrow Connector 62"/>
            <p:cNvCxnSpPr>
              <a:cxnSpLocks noChangeShapeType="1"/>
            </p:cNvCxnSpPr>
            <p:nvPr/>
          </p:nvCxnSpPr>
          <p:spPr bwMode="auto">
            <a:xfrm rot="5400000">
              <a:off x="7193797" y="4943958"/>
              <a:ext cx="436535" cy="2585"/>
            </a:xfrm>
            <a:prstGeom prst="straightConnector1">
              <a:avLst/>
            </a:prstGeom>
            <a:noFill/>
            <a:ln w="38100" algn="ctr">
              <a:solidFill>
                <a:schemeClr val="tx1"/>
              </a:solidFill>
              <a:round/>
              <a:headEnd/>
              <a:tailEnd type="arrow" w="med" len="med"/>
            </a:ln>
          </p:spPr>
        </p:cxnSp>
        <p:sp>
          <p:nvSpPr>
            <p:cNvPr id="53" name="TextBox 52"/>
            <p:cNvSpPr txBox="1"/>
            <p:nvPr/>
          </p:nvSpPr>
          <p:spPr>
            <a:xfrm>
              <a:off x="6687520" y="5951461"/>
              <a:ext cx="881613" cy="39999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CA" sz="2000" dirty="0">
                  <a:solidFill>
                    <a:prstClr val="black"/>
                  </a:solidFill>
                </a:rPr>
                <a:t>10110</a:t>
              </a:r>
            </a:p>
          </p:txBody>
        </p:sp>
        <p:cxnSp>
          <p:nvCxnSpPr>
            <p:cNvPr id="54" name="Straight Arrow Connector 64"/>
            <p:cNvCxnSpPr>
              <a:cxnSpLocks noChangeShapeType="1"/>
            </p:cNvCxnSpPr>
            <p:nvPr/>
          </p:nvCxnSpPr>
          <p:spPr bwMode="auto">
            <a:xfrm rot="5400000">
              <a:off x="6630693" y="5734371"/>
              <a:ext cx="436535" cy="2585"/>
            </a:xfrm>
            <a:prstGeom prst="straightConnector1">
              <a:avLst/>
            </a:prstGeom>
            <a:noFill/>
            <a:ln w="38100" algn="ctr">
              <a:solidFill>
                <a:schemeClr val="tx1"/>
              </a:solidFill>
              <a:round/>
              <a:headEnd/>
              <a:tailEnd type="arrow" w="med" len="med"/>
            </a:ln>
          </p:spPr>
        </p:cxnSp>
        <p:cxnSp>
          <p:nvCxnSpPr>
            <p:cNvPr id="55" name="Straight Arrow Connector 65"/>
            <p:cNvCxnSpPr>
              <a:cxnSpLocks noChangeShapeType="1"/>
            </p:cNvCxnSpPr>
            <p:nvPr/>
          </p:nvCxnSpPr>
          <p:spPr bwMode="auto">
            <a:xfrm rot="5400000">
              <a:off x="6767595" y="5734371"/>
              <a:ext cx="436535" cy="2585"/>
            </a:xfrm>
            <a:prstGeom prst="straightConnector1">
              <a:avLst/>
            </a:prstGeom>
            <a:noFill/>
            <a:ln w="38100" algn="ctr">
              <a:solidFill>
                <a:schemeClr val="tx1"/>
              </a:solidFill>
              <a:round/>
              <a:headEnd/>
              <a:tailEnd type="arrow" w="med" len="med"/>
            </a:ln>
          </p:spPr>
        </p:cxnSp>
        <p:cxnSp>
          <p:nvCxnSpPr>
            <p:cNvPr id="56" name="Straight Arrow Connector 66"/>
            <p:cNvCxnSpPr>
              <a:cxnSpLocks noChangeShapeType="1"/>
            </p:cNvCxnSpPr>
            <p:nvPr/>
          </p:nvCxnSpPr>
          <p:spPr bwMode="auto">
            <a:xfrm rot="5400000">
              <a:off x="6922578" y="5734371"/>
              <a:ext cx="436535" cy="2585"/>
            </a:xfrm>
            <a:prstGeom prst="straightConnector1">
              <a:avLst/>
            </a:prstGeom>
            <a:noFill/>
            <a:ln w="38100" algn="ctr">
              <a:solidFill>
                <a:schemeClr val="tx1"/>
              </a:solidFill>
              <a:round/>
              <a:headEnd/>
              <a:tailEnd type="arrow" w="med" len="med"/>
            </a:ln>
          </p:spPr>
        </p:cxnSp>
        <p:cxnSp>
          <p:nvCxnSpPr>
            <p:cNvPr id="57" name="Straight Arrow Connector 67"/>
            <p:cNvCxnSpPr>
              <a:cxnSpLocks noChangeShapeType="1"/>
            </p:cNvCxnSpPr>
            <p:nvPr/>
          </p:nvCxnSpPr>
          <p:spPr bwMode="auto">
            <a:xfrm rot="5400000">
              <a:off x="7059480" y="5734371"/>
              <a:ext cx="436535" cy="2585"/>
            </a:xfrm>
            <a:prstGeom prst="straightConnector1">
              <a:avLst/>
            </a:prstGeom>
            <a:noFill/>
            <a:ln w="38100" algn="ctr">
              <a:solidFill>
                <a:schemeClr val="tx1"/>
              </a:solidFill>
              <a:round/>
              <a:headEnd/>
              <a:tailEnd type="arrow" w="med" len="med"/>
            </a:ln>
          </p:spPr>
        </p:cxnSp>
        <p:cxnSp>
          <p:nvCxnSpPr>
            <p:cNvPr id="58" name="Straight Arrow Connector 68"/>
            <p:cNvCxnSpPr>
              <a:cxnSpLocks noChangeShapeType="1"/>
            </p:cNvCxnSpPr>
            <p:nvPr/>
          </p:nvCxnSpPr>
          <p:spPr bwMode="auto">
            <a:xfrm rot="5400000">
              <a:off x="7193798" y="5734371"/>
              <a:ext cx="436535" cy="2585"/>
            </a:xfrm>
            <a:prstGeom prst="straightConnector1">
              <a:avLst/>
            </a:prstGeom>
            <a:noFill/>
            <a:ln w="38100" algn="ctr">
              <a:solidFill>
                <a:schemeClr val="tx1"/>
              </a:solidFill>
              <a:round/>
              <a:headEnd/>
              <a:tailEnd type="arrow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xmlns="" val="322822476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Text Box 1"/>
          <p:cNvSpPr txBox="1">
            <a:spLocks noChangeArrowheads="1"/>
          </p:cNvSpPr>
          <p:nvPr/>
        </p:nvSpPr>
        <p:spPr bwMode="auto">
          <a:xfrm>
            <a:off x="304800" y="990600"/>
            <a:ext cx="8229600" cy="717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n-US" sz="28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Bidirectional Shift Register</a:t>
            </a:r>
          </a:p>
        </p:txBody>
      </p:sp>
      <p:pic>
        <p:nvPicPr>
          <p:cNvPr id="6758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81000" y="1784350"/>
            <a:ext cx="8229600" cy="454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7C79B12A-58E0-4D7A-B598-BE44782DBD1F}" type="datetime4">
              <a:rPr lang="en-US" smtClean="0"/>
              <a:pPr/>
              <a:t>October 20, 2020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14625990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7C5BCFE2-E0DC-4997-804D-5BFF153D6E39}" type="datetime4">
              <a:rPr lang="en-US" smtClean="0"/>
              <a:pPr/>
              <a:t>October 20, 2020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9" name="Text Box 1"/>
          <p:cNvSpPr txBox="1">
            <a:spLocks noChangeArrowheads="1"/>
          </p:cNvSpPr>
          <p:nvPr/>
        </p:nvSpPr>
        <p:spPr bwMode="auto">
          <a:xfrm>
            <a:off x="304800" y="990600"/>
            <a:ext cx="8229600" cy="717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n-US" sz="28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Bidirectional Shift Register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8600" y="1752600"/>
            <a:ext cx="8467725" cy="4914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224221344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74060" y="599518"/>
            <a:ext cx="454977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Department of Computer</a:t>
            </a:r>
            <a:r>
              <a:rPr sz="2000" b="1" spc="-8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Engineering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058011" y="6394244"/>
            <a:ext cx="203835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090"/>
              </a:lnSpc>
            </a:pPr>
            <a:fld id="{81D60167-4931-47E6-BA6A-407CBD079E47}" type="slidenum">
              <a:rPr sz="1800" dirty="0">
                <a:latin typeface="Arial"/>
                <a:cs typeface="Arial"/>
              </a:rPr>
              <a:pPr marL="38100">
                <a:lnSpc>
                  <a:spcPts val="2090"/>
                </a:lnSpc>
              </a:pPr>
              <a:t>2</a:t>
            </a:fld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066800" y="1143000"/>
            <a:ext cx="485140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r">
              <a:lnSpc>
                <a:spcPct val="100000"/>
              </a:lnSpc>
              <a:spcBef>
                <a:spcPts val="100"/>
              </a:spcBef>
            </a:pPr>
            <a:r>
              <a:rPr lang="en-US" spc="-5" dirty="0" smtClean="0"/>
              <a:t>Points covered </a:t>
            </a:r>
            <a:endParaRPr spc="-5" dirty="0"/>
          </a:p>
        </p:txBody>
      </p:sp>
      <p:sp>
        <p:nvSpPr>
          <p:cNvPr id="8" name="object 3"/>
          <p:cNvSpPr txBox="1"/>
          <p:nvPr/>
        </p:nvSpPr>
        <p:spPr>
          <a:xfrm>
            <a:off x="368299" y="1999166"/>
            <a:ext cx="8463915" cy="38908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en-US" sz="2800" b="1" dirty="0" smtClean="0">
                <a:solidFill>
                  <a:schemeClr val="tx2"/>
                </a:solidFill>
                <a:cs typeface="Times New Roman" pitchFamily="18" charset="0"/>
              </a:rPr>
              <a:t>Introduction</a:t>
            </a:r>
          </a:p>
          <a:p>
            <a:pPr marL="457200" indent="-457200">
              <a:buFont typeface="Arial" pitchFamily="34" charset="0"/>
              <a:buChar char="•"/>
            </a:pPr>
            <a:endParaRPr lang="en-US" sz="2800" b="1" dirty="0" smtClean="0">
              <a:solidFill>
                <a:schemeClr val="tx2"/>
              </a:solidFill>
              <a:cs typeface="Times New Roman" pitchFamily="18" charset="0"/>
            </a:endParaRPr>
          </a:p>
          <a:p>
            <a:pPr marL="457200" indent="-457200">
              <a:buFont typeface="Arial" pitchFamily="34" charset="0"/>
              <a:buChar char="•"/>
            </a:pPr>
            <a:r>
              <a:rPr lang="en-US" sz="2800" b="1" dirty="0" smtClean="0">
                <a:solidFill>
                  <a:schemeClr val="tx2"/>
                </a:solidFill>
                <a:cs typeface="Times New Roman" pitchFamily="18" charset="0"/>
              </a:rPr>
              <a:t>Types of registers</a:t>
            </a:r>
          </a:p>
          <a:p>
            <a:pPr marL="457200" indent="-457200"/>
            <a:endParaRPr lang="en-US" sz="2800" b="1" dirty="0" smtClean="0">
              <a:solidFill>
                <a:schemeClr val="tx2"/>
              </a:solidFill>
              <a:cs typeface="Times New Roman" pitchFamily="18" charset="0"/>
            </a:endParaRPr>
          </a:p>
          <a:p>
            <a:pPr marL="457200" indent="-457200"/>
            <a:endParaRPr lang="en-US" sz="2800" b="1" dirty="0" smtClean="0">
              <a:solidFill>
                <a:schemeClr val="tx2"/>
              </a:solidFill>
              <a:cs typeface="Times New Roman" pitchFamily="18" charset="0"/>
            </a:endParaRPr>
          </a:p>
          <a:p>
            <a:pPr marL="457200" indent="-457200"/>
            <a:endParaRPr lang="en-US" sz="2800" b="1" dirty="0" smtClean="0">
              <a:solidFill>
                <a:schemeClr val="tx2"/>
              </a:solidFill>
              <a:cs typeface="Times New Roman" pitchFamily="18" charset="0"/>
            </a:endParaRPr>
          </a:p>
          <a:p>
            <a:pPr marL="457200" indent="-457200">
              <a:buFont typeface="Arial" pitchFamily="34" charset="0"/>
              <a:buChar char="•"/>
            </a:pPr>
            <a:endParaRPr lang="en-US" sz="2800" b="1" dirty="0" smtClean="0">
              <a:solidFill>
                <a:schemeClr val="tx2"/>
              </a:solidFill>
              <a:cs typeface="Times New Roman" pitchFamily="18" charset="0"/>
            </a:endParaRPr>
          </a:p>
          <a:p>
            <a:pPr marL="457200" indent="-457200">
              <a:buFont typeface="Arial" pitchFamily="34" charset="0"/>
              <a:buChar char="•"/>
            </a:pPr>
            <a:endParaRPr lang="en-US" sz="2800" b="1" dirty="0" smtClean="0">
              <a:solidFill>
                <a:schemeClr val="tx2"/>
              </a:solidFill>
              <a:cs typeface="Times New Roman" pitchFamily="18" charset="0"/>
            </a:endParaRPr>
          </a:p>
          <a:p>
            <a:pPr marL="457200" indent="-457200"/>
            <a:endParaRPr lang="en-US" sz="2800" b="1" dirty="0" smtClean="0">
              <a:solidFill>
                <a:schemeClr val="tx2"/>
              </a:solidFill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5" name="Text Box 2"/>
          <p:cNvSpPr txBox="1">
            <a:spLocks noChangeArrowheads="1"/>
          </p:cNvSpPr>
          <p:nvPr/>
        </p:nvSpPr>
        <p:spPr bwMode="auto">
          <a:xfrm>
            <a:off x="457200" y="2286000"/>
            <a:ext cx="8229600" cy="3733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363538" indent="-255588" eaLnBrk="0" hangingPunct="0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 eaLnBrk="0" hangingPunct="0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 eaLnBrk="0" hangingPunct="0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 eaLnBrk="0" hangingPunct="0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 eaLnBrk="0" hangingPunct="0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pPr algn="just" eaLnBrk="1" hangingPunct="1">
              <a:spcBef>
                <a:spcPts val="300"/>
              </a:spcBef>
              <a:buClr>
                <a:srgbClr val="A04DA3"/>
              </a:buClr>
              <a:buFont typeface="Georgia" pitchFamily="16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If the register has both shifts (right shift and left shift) and parallel load capabilities, it is referred to as universal shift register.</a:t>
            </a:r>
          </a:p>
          <a:p>
            <a:pPr eaLnBrk="1" hangingPunct="1">
              <a:spcBef>
                <a:spcPts val="300"/>
              </a:spcBef>
              <a:buClrTx/>
              <a:buFontTx/>
              <a:buNone/>
            </a:pPr>
            <a:endParaRPr lang="en-US" sz="24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9636" name="Text Box 3"/>
          <p:cNvSpPr txBox="1">
            <a:spLocks noChangeArrowheads="1"/>
          </p:cNvSpPr>
          <p:nvPr/>
        </p:nvSpPr>
        <p:spPr bwMode="auto">
          <a:xfrm>
            <a:off x="8174038" y="1588"/>
            <a:ext cx="7620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pPr algn="r" eaLnBrk="1" hangingPunct="1">
              <a:buClrTx/>
              <a:buFontTx/>
              <a:buNone/>
            </a:pPr>
            <a:r>
              <a:rPr lang="en-US">
                <a:solidFill>
                  <a:srgbClr val="FFFFFF"/>
                </a:solidFill>
                <a:latin typeface="Georgia" pitchFamily="16" charset="0"/>
              </a:rPr>
              <a:t>Registers 1.</a:t>
            </a:r>
            <a:fld id="{E3AAFCF0-1BB3-43C7-9BE7-B2FD500C0A81}" type="slidenum">
              <a:rPr lang="en-US">
                <a:solidFill>
                  <a:srgbClr val="FFFFFF"/>
                </a:solidFill>
                <a:latin typeface="Georgia" pitchFamily="16" charset="0"/>
              </a:rPr>
              <a:pPr algn="r" eaLnBrk="1" hangingPunct="1">
                <a:buClrTx/>
                <a:buFontTx/>
                <a:buNone/>
              </a:pPr>
              <a:t>20</a:t>
            </a:fld>
            <a:endParaRPr lang="en-US">
              <a:solidFill>
                <a:srgbClr val="FFFFFF"/>
              </a:solidFill>
              <a:latin typeface="Georgia" pitchFamily="16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36B7727A-4838-4CB3-9670-86528A5AF4C9}" type="datetime4">
              <a:rPr lang="en-US" smtClean="0"/>
              <a:pPr/>
              <a:t>October 20, 2020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10" name="Text Box 1"/>
          <p:cNvSpPr txBox="1">
            <a:spLocks noChangeArrowheads="1"/>
          </p:cNvSpPr>
          <p:nvPr/>
        </p:nvSpPr>
        <p:spPr bwMode="auto">
          <a:xfrm>
            <a:off x="337795" y="990600"/>
            <a:ext cx="8229600" cy="717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n-US" sz="28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Universal </a:t>
            </a:r>
            <a:r>
              <a:rPr lang="en-US" sz="28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Shift Register</a:t>
            </a:r>
          </a:p>
        </p:txBody>
      </p:sp>
    </p:spTree>
    <p:extLst>
      <p:ext uri="{BB962C8B-B14F-4D97-AF65-F5344CB8AC3E}">
        <p14:creationId xmlns:p14="http://schemas.microsoft.com/office/powerpoint/2010/main" xmlns="" val="417651465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9" name="Text Box 2"/>
          <p:cNvSpPr txBox="1">
            <a:spLocks noChangeArrowheads="1"/>
          </p:cNvSpPr>
          <p:nvPr/>
        </p:nvSpPr>
        <p:spPr bwMode="auto">
          <a:xfrm>
            <a:off x="214314" y="2057400"/>
            <a:ext cx="8569325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 marL="655638" indent="-244475" eaLnBrk="0" hangingPunct="0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 eaLnBrk="0" hangingPunct="0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 eaLnBrk="0" hangingPunct="0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 eaLnBrk="0" hangingPunct="0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pPr lvl="1" eaLnBrk="1" hangingPunct="1">
              <a:lnSpc>
                <a:spcPct val="90000"/>
              </a:lnSpc>
              <a:spcBef>
                <a:spcPts val="300"/>
              </a:spcBef>
              <a:buClr>
                <a:srgbClr val="438086"/>
              </a:buClr>
              <a:buFont typeface="Georgia" pitchFamily="16" charset="0"/>
              <a:buChar char="▫"/>
            </a:pPr>
            <a:r>
              <a:rPr lang="en-US" sz="2400" dirty="0">
                <a:solidFill>
                  <a:srgbClr val="438086"/>
                </a:solidFill>
                <a:latin typeface="Times New Roman" pitchFamily="18" charset="0"/>
                <a:cs typeface="Times New Roman" pitchFamily="18" charset="0"/>
              </a:rPr>
              <a:t>Temporary data storage.</a:t>
            </a:r>
          </a:p>
          <a:p>
            <a:pPr lvl="1" eaLnBrk="1" hangingPunct="1">
              <a:lnSpc>
                <a:spcPct val="90000"/>
              </a:lnSpc>
              <a:spcBef>
                <a:spcPts val="300"/>
              </a:spcBef>
              <a:buClr>
                <a:srgbClr val="438086"/>
              </a:buClr>
              <a:buFont typeface="Georgia" pitchFamily="16" charset="0"/>
              <a:buChar char="▫"/>
            </a:pPr>
            <a:r>
              <a:rPr lang="en-US" sz="2400" dirty="0">
                <a:solidFill>
                  <a:srgbClr val="438086"/>
                </a:solidFill>
                <a:latin typeface="Times New Roman" pitchFamily="18" charset="0"/>
                <a:cs typeface="Times New Roman" pitchFamily="18" charset="0"/>
              </a:rPr>
              <a:t>Bit manipulation.</a:t>
            </a:r>
          </a:p>
          <a:p>
            <a:pPr lvl="1" eaLnBrk="1" hangingPunct="1">
              <a:lnSpc>
                <a:spcPct val="90000"/>
              </a:lnSpc>
              <a:spcBef>
                <a:spcPts val="300"/>
              </a:spcBef>
              <a:buClr>
                <a:srgbClr val="438086"/>
              </a:buClr>
              <a:buFont typeface="Georgia" pitchFamily="16" charset="0"/>
              <a:buChar char="▫"/>
            </a:pPr>
            <a:r>
              <a:rPr lang="en-US" sz="2400" dirty="0">
                <a:solidFill>
                  <a:srgbClr val="438086"/>
                </a:solidFill>
                <a:latin typeface="Times New Roman" pitchFamily="18" charset="0"/>
                <a:cs typeface="Times New Roman" pitchFamily="18" charset="0"/>
              </a:rPr>
              <a:t>Serial to parallel convertor.</a:t>
            </a:r>
          </a:p>
          <a:p>
            <a:pPr lvl="1" eaLnBrk="1" hangingPunct="1">
              <a:lnSpc>
                <a:spcPct val="90000"/>
              </a:lnSpc>
              <a:spcBef>
                <a:spcPts val="300"/>
              </a:spcBef>
              <a:buClr>
                <a:srgbClr val="438086"/>
              </a:buClr>
              <a:buFont typeface="Georgia" pitchFamily="16" charset="0"/>
              <a:buChar char="▫"/>
            </a:pPr>
            <a:r>
              <a:rPr lang="en-US" sz="2400" dirty="0">
                <a:solidFill>
                  <a:srgbClr val="438086"/>
                </a:solidFill>
                <a:latin typeface="Times New Roman" pitchFamily="18" charset="0"/>
                <a:cs typeface="Times New Roman" pitchFamily="18" charset="0"/>
              </a:rPr>
              <a:t>Parallel to serial convertor.</a:t>
            </a:r>
          </a:p>
          <a:p>
            <a:pPr lvl="1" eaLnBrk="1" hangingPunct="1">
              <a:lnSpc>
                <a:spcPct val="90000"/>
              </a:lnSpc>
              <a:spcBef>
                <a:spcPts val="300"/>
              </a:spcBef>
              <a:buClr>
                <a:srgbClr val="438086"/>
              </a:buClr>
              <a:buFont typeface="Georgia" pitchFamily="16" charset="0"/>
              <a:buChar char="▫"/>
            </a:pPr>
            <a:r>
              <a:rPr lang="en-US" sz="2400" dirty="0">
                <a:solidFill>
                  <a:srgbClr val="438086"/>
                </a:solidFill>
                <a:latin typeface="Times New Roman" pitchFamily="18" charset="0"/>
                <a:cs typeface="Times New Roman" pitchFamily="18" charset="0"/>
              </a:rPr>
              <a:t>Computer and Data Communications.</a:t>
            </a:r>
          </a:p>
          <a:p>
            <a:pPr lvl="1" eaLnBrk="1" hangingPunct="1">
              <a:lnSpc>
                <a:spcPct val="90000"/>
              </a:lnSpc>
              <a:spcBef>
                <a:spcPts val="300"/>
              </a:spcBef>
              <a:buClr>
                <a:srgbClr val="438086"/>
              </a:buClr>
              <a:buFont typeface="Georgia" pitchFamily="16" charset="0"/>
              <a:buChar char="▫"/>
            </a:pPr>
            <a:r>
              <a:rPr lang="en-US" sz="2400" dirty="0">
                <a:solidFill>
                  <a:srgbClr val="438086"/>
                </a:solidFill>
                <a:latin typeface="Times New Roman" pitchFamily="18" charset="0"/>
                <a:cs typeface="Times New Roman" pitchFamily="18" charset="0"/>
              </a:rPr>
              <a:t>Serial and Parallel Communications.</a:t>
            </a:r>
          </a:p>
          <a:p>
            <a:pPr lvl="1" eaLnBrk="1" hangingPunct="1">
              <a:lnSpc>
                <a:spcPct val="90000"/>
              </a:lnSpc>
              <a:spcBef>
                <a:spcPts val="300"/>
              </a:spcBef>
              <a:buClr>
                <a:srgbClr val="438086"/>
              </a:buClr>
              <a:buFont typeface="Georgia" pitchFamily="16" charset="0"/>
              <a:buChar char="▫"/>
            </a:pPr>
            <a:r>
              <a:rPr lang="en-US" sz="2400" dirty="0">
                <a:solidFill>
                  <a:srgbClr val="438086"/>
                </a:solidFill>
                <a:latin typeface="Times New Roman" pitchFamily="18" charset="0"/>
                <a:cs typeface="Times New Roman" pitchFamily="18" charset="0"/>
              </a:rPr>
              <a:t>Multi-bit number storage.</a:t>
            </a:r>
          </a:p>
          <a:p>
            <a:pPr lvl="1" eaLnBrk="1" hangingPunct="1">
              <a:lnSpc>
                <a:spcPct val="90000"/>
              </a:lnSpc>
              <a:spcBef>
                <a:spcPts val="300"/>
              </a:spcBef>
              <a:buClr>
                <a:srgbClr val="438086"/>
              </a:buClr>
              <a:buFont typeface="Georgia" pitchFamily="16" charset="0"/>
              <a:buChar char="▫"/>
            </a:pPr>
            <a:r>
              <a:rPr lang="en-US" sz="2400" dirty="0">
                <a:solidFill>
                  <a:srgbClr val="438086"/>
                </a:solidFill>
                <a:latin typeface="Times New Roman" pitchFamily="18" charset="0"/>
                <a:cs typeface="Times New Roman" pitchFamily="18" charset="0"/>
              </a:rPr>
              <a:t>Sequence generator.</a:t>
            </a:r>
          </a:p>
          <a:p>
            <a:pPr lvl="1" eaLnBrk="1" hangingPunct="1">
              <a:lnSpc>
                <a:spcPct val="90000"/>
              </a:lnSpc>
              <a:spcBef>
                <a:spcPts val="300"/>
              </a:spcBef>
              <a:buClr>
                <a:srgbClr val="438086"/>
              </a:buClr>
              <a:buFont typeface="Georgia" pitchFamily="16" charset="0"/>
              <a:buChar char="▫"/>
            </a:pPr>
            <a:r>
              <a:rPr lang="en-US" sz="2400" dirty="0">
                <a:solidFill>
                  <a:srgbClr val="438086"/>
                </a:solidFill>
                <a:latin typeface="Times New Roman" pitchFamily="18" charset="0"/>
                <a:cs typeface="Times New Roman" pitchFamily="18" charset="0"/>
              </a:rPr>
              <a:t>Sequence Detector.</a:t>
            </a:r>
          </a:p>
          <a:p>
            <a:pPr lvl="1" eaLnBrk="1" hangingPunct="1">
              <a:lnSpc>
                <a:spcPct val="90000"/>
              </a:lnSpc>
              <a:spcBef>
                <a:spcPts val="300"/>
              </a:spcBef>
              <a:buClr>
                <a:srgbClr val="438086"/>
              </a:buClr>
              <a:buFont typeface="Georgia" pitchFamily="16" charset="0"/>
              <a:buChar char="▫"/>
            </a:pPr>
            <a:r>
              <a:rPr lang="en-CA" sz="2400" dirty="0">
                <a:solidFill>
                  <a:srgbClr val="438086"/>
                </a:solidFill>
                <a:latin typeface="Times New Roman" pitchFamily="18" charset="0"/>
                <a:cs typeface="Times New Roman" pitchFamily="18" charset="0"/>
              </a:rPr>
              <a:t>Logical operations.</a:t>
            </a:r>
          </a:p>
        </p:txBody>
      </p:sp>
      <p:sp>
        <p:nvSpPr>
          <p:cNvPr id="70660" name="Text Box 3"/>
          <p:cNvSpPr txBox="1">
            <a:spLocks noChangeArrowheads="1"/>
          </p:cNvSpPr>
          <p:nvPr/>
        </p:nvSpPr>
        <p:spPr bwMode="auto">
          <a:xfrm>
            <a:off x="8174038" y="392113"/>
            <a:ext cx="7620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pPr algn="r" eaLnBrk="1" hangingPunct="1">
              <a:buClrTx/>
              <a:buFontTx/>
              <a:buNone/>
            </a:pPr>
            <a:r>
              <a:rPr lang="en-US">
                <a:solidFill>
                  <a:srgbClr val="FFFFFF"/>
                </a:solidFill>
                <a:latin typeface="Georgia" pitchFamily="16" charset="0"/>
              </a:rPr>
              <a:t>Registers 1.</a:t>
            </a:r>
            <a:fld id="{3ED7BA5B-81A6-45ED-91BA-E930014B8485}" type="slidenum">
              <a:rPr lang="en-US">
                <a:solidFill>
                  <a:srgbClr val="FFFFFF"/>
                </a:solidFill>
                <a:latin typeface="Georgia" pitchFamily="16" charset="0"/>
              </a:rPr>
              <a:pPr algn="r" eaLnBrk="1" hangingPunct="1">
                <a:buClrTx/>
                <a:buFontTx/>
                <a:buNone/>
              </a:pPr>
              <a:t>21</a:t>
            </a:fld>
            <a:endParaRPr lang="en-US">
              <a:solidFill>
                <a:srgbClr val="FFFFFF"/>
              </a:solidFill>
              <a:latin typeface="Georgia" pitchFamily="16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45FDE610-2EE1-43E9-845D-B20125AC0724}" type="datetime4">
              <a:rPr lang="en-US" smtClean="0"/>
              <a:pPr/>
              <a:t>October 20, 2020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10" name="Text Box 1"/>
          <p:cNvSpPr txBox="1">
            <a:spLocks noChangeArrowheads="1"/>
          </p:cNvSpPr>
          <p:nvPr/>
        </p:nvSpPr>
        <p:spPr bwMode="auto">
          <a:xfrm>
            <a:off x="304800" y="990600"/>
            <a:ext cx="8229600" cy="717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n-US" sz="28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Shift Register Applications</a:t>
            </a:r>
            <a:endParaRPr lang="en-US" sz="2800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49005119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" y="2743200"/>
            <a:ext cx="8237158" cy="2031325"/>
          </a:xfrm>
        </p:spPr>
        <p:txBody>
          <a:bodyPr/>
          <a:lstStyle/>
          <a:p>
            <a:pPr algn="ctr"/>
            <a:endParaRPr lang="en-US" sz="4400" dirty="0" smtClean="0"/>
          </a:p>
          <a:p>
            <a:pPr algn="ctr"/>
            <a:endParaRPr lang="en-US" sz="4400" dirty="0" smtClean="0"/>
          </a:p>
          <a:p>
            <a:pPr algn="ctr"/>
            <a:r>
              <a:rPr lang="en-US" sz="4400" dirty="0" smtClean="0"/>
              <a:t>Thank you</a:t>
            </a:r>
            <a:endParaRPr lang="en-US" sz="4400" dirty="0"/>
          </a:p>
        </p:txBody>
      </p:sp>
      <p:sp>
        <p:nvSpPr>
          <p:cNvPr id="4" name="object 2"/>
          <p:cNvSpPr txBox="1"/>
          <p:nvPr/>
        </p:nvSpPr>
        <p:spPr>
          <a:xfrm>
            <a:off x="1374060" y="599518"/>
            <a:ext cx="454977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Department of Computer</a:t>
            </a:r>
            <a:r>
              <a:rPr sz="2000" b="1" spc="-8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Engineering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74060" y="599518"/>
            <a:ext cx="454977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Department of Computer</a:t>
            </a:r>
            <a:r>
              <a:rPr sz="2000" b="1" spc="-8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Engineering</a:t>
            </a:r>
            <a:endParaRPr sz="20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68299" y="1999166"/>
            <a:ext cx="8463915" cy="37625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just">
              <a:lnSpc>
                <a:spcPts val="2865"/>
              </a:lnSpc>
              <a:spcBef>
                <a:spcPts val="100"/>
              </a:spcBef>
            </a:pPr>
            <a:r>
              <a:rPr sz="2400" b="1" spc="-5" dirty="0">
                <a:solidFill>
                  <a:srgbClr val="001F60"/>
                </a:solidFill>
                <a:latin typeface="Times New Roman"/>
                <a:cs typeface="Times New Roman"/>
              </a:rPr>
              <a:t>Vision</a:t>
            </a:r>
            <a:endParaRPr sz="2400">
              <a:latin typeface="Times New Roman"/>
              <a:cs typeface="Times New Roman"/>
            </a:endParaRPr>
          </a:p>
          <a:p>
            <a:pPr marL="12700" marR="5080" algn="just">
              <a:lnSpc>
                <a:spcPts val="2850"/>
              </a:lnSpc>
              <a:spcBef>
                <a:spcPts val="105"/>
              </a:spcBef>
              <a:tabLst>
                <a:tab pos="1002030" algn="l"/>
                <a:tab pos="2615565" algn="l"/>
                <a:tab pos="4163060" algn="l"/>
                <a:tab pos="4664710" algn="l"/>
                <a:tab pos="5840730" algn="l"/>
                <a:tab pos="7672070" algn="l"/>
              </a:tabLst>
            </a:pPr>
            <a:r>
              <a:rPr sz="2400" spc="-5" dirty="0">
                <a:latin typeface="Times New Roman"/>
                <a:cs typeface="Times New Roman"/>
              </a:rPr>
              <a:t>Achieve academic excellence through education in computing, to  creat</a:t>
            </a:r>
            <a:r>
              <a:rPr sz="2400" dirty="0">
                <a:latin typeface="Times New Roman"/>
                <a:cs typeface="Times New Roman"/>
              </a:rPr>
              <a:t>e	</a:t>
            </a:r>
            <a:r>
              <a:rPr sz="2400" spc="-5" dirty="0">
                <a:latin typeface="Times New Roman"/>
                <a:cs typeface="Times New Roman"/>
              </a:rPr>
              <a:t>intellectua</a:t>
            </a:r>
            <a:r>
              <a:rPr sz="2400" dirty="0">
                <a:latin typeface="Times New Roman"/>
                <a:cs typeface="Times New Roman"/>
              </a:rPr>
              <a:t>l	</a:t>
            </a:r>
            <a:r>
              <a:rPr sz="2400" spc="-5" dirty="0">
                <a:latin typeface="Times New Roman"/>
                <a:cs typeface="Times New Roman"/>
              </a:rPr>
              <a:t>manpowe</a:t>
            </a:r>
            <a:r>
              <a:rPr sz="2400" dirty="0">
                <a:latin typeface="Times New Roman"/>
                <a:cs typeface="Times New Roman"/>
              </a:rPr>
              <a:t>r	</a:t>
            </a:r>
            <a:r>
              <a:rPr sz="2400" spc="-5" dirty="0">
                <a:latin typeface="Times New Roman"/>
                <a:cs typeface="Times New Roman"/>
              </a:rPr>
              <a:t>t</a:t>
            </a:r>
            <a:r>
              <a:rPr sz="2400" dirty="0">
                <a:latin typeface="Times New Roman"/>
                <a:cs typeface="Times New Roman"/>
              </a:rPr>
              <a:t>o	</a:t>
            </a:r>
            <a:r>
              <a:rPr sz="2400" spc="-5" dirty="0">
                <a:latin typeface="Times New Roman"/>
                <a:cs typeface="Times New Roman"/>
              </a:rPr>
              <a:t>explor</a:t>
            </a:r>
            <a:r>
              <a:rPr sz="2400" dirty="0">
                <a:latin typeface="Times New Roman"/>
                <a:cs typeface="Times New Roman"/>
              </a:rPr>
              <a:t>e	professional,	</a:t>
            </a:r>
            <a:r>
              <a:rPr sz="2400">
                <a:latin typeface="Times New Roman"/>
                <a:cs typeface="Times New Roman"/>
              </a:rPr>
              <a:t>higher  </a:t>
            </a:r>
            <a:r>
              <a:rPr sz="2400" spc="-5" smtClean="0">
                <a:latin typeface="Times New Roman"/>
                <a:cs typeface="Times New Roman"/>
              </a:rPr>
              <a:t>educational</a:t>
            </a:r>
            <a:r>
              <a:rPr lang="en-US" sz="2400" spc="-5" dirty="0" smtClean="0">
                <a:latin typeface="Times New Roman"/>
                <a:cs typeface="Times New Roman"/>
              </a:rPr>
              <a:t> </a:t>
            </a:r>
            <a:r>
              <a:rPr sz="2400" spc="-5" smtClean="0">
                <a:latin typeface="Times New Roman"/>
                <a:cs typeface="Times New Roman"/>
              </a:rPr>
              <a:t>and </a:t>
            </a:r>
            <a:r>
              <a:rPr sz="2400" spc="-5" dirty="0">
                <a:latin typeface="Times New Roman"/>
                <a:cs typeface="Times New Roman"/>
              </a:rPr>
              <a:t>social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opportunities.</a:t>
            </a:r>
            <a:endParaRPr sz="2400">
              <a:latin typeface="Times New Roman"/>
              <a:cs typeface="Times New Roman"/>
            </a:endParaRPr>
          </a:p>
          <a:p>
            <a:pPr algn="just">
              <a:lnSpc>
                <a:spcPct val="100000"/>
              </a:lnSpc>
            </a:pPr>
            <a:endParaRPr sz="2450">
              <a:latin typeface="Times New Roman"/>
              <a:cs typeface="Times New Roman"/>
            </a:endParaRPr>
          </a:p>
          <a:p>
            <a:pPr marL="12700" algn="just">
              <a:lnSpc>
                <a:spcPts val="2865"/>
              </a:lnSpc>
            </a:pPr>
            <a:r>
              <a:rPr sz="2400" b="1" spc="-5" dirty="0">
                <a:solidFill>
                  <a:srgbClr val="001F60"/>
                </a:solidFill>
                <a:latin typeface="Times New Roman"/>
                <a:cs typeface="Times New Roman"/>
              </a:rPr>
              <a:t>Mission</a:t>
            </a:r>
            <a:endParaRPr sz="2400">
              <a:latin typeface="Times New Roman"/>
              <a:cs typeface="Times New Roman"/>
            </a:endParaRPr>
          </a:p>
          <a:p>
            <a:pPr marL="88265" marR="31750" indent="-76200" algn="just">
              <a:lnSpc>
                <a:spcPts val="2850"/>
              </a:lnSpc>
              <a:spcBef>
                <a:spcPts val="105"/>
              </a:spcBef>
              <a:tabLst>
                <a:tab pos="4958715" algn="l"/>
              </a:tabLst>
            </a:pPr>
            <a:r>
              <a:rPr sz="2400" spc="-5" dirty="0">
                <a:latin typeface="Times New Roman"/>
                <a:cs typeface="Times New Roman"/>
              </a:rPr>
              <a:t>To impart learning </a:t>
            </a:r>
            <a:r>
              <a:rPr sz="2400" dirty="0">
                <a:latin typeface="Times New Roman"/>
                <a:cs typeface="Times New Roman"/>
              </a:rPr>
              <a:t>by </a:t>
            </a:r>
            <a:r>
              <a:rPr sz="2400" spc="-5" dirty="0">
                <a:latin typeface="Times New Roman"/>
                <a:cs typeface="Times New Roman"/>
              </a:rPr>
              <a:t>educating students with conceptual </a:t>
            </a:r>
            <a:r>
              <a:rPr sz="2400" dirty="0">
                <a:latin typeface="Times New Roman"/>
                <a:cs typeface="Times New Roman"/>
              </a:rPr>
              <a:t>knowledge  </a:t>
            </a:r>
            <a:r>
              <a:rPr sz="2400" spc="-5" dirty="0">
                <a:latin typeface="Times New Roman"/>
                <a:cs typeface="Times New Roman"/>
              </a:rPr>
              <a:t>and </a:t>
            </a:r>
            <a:r>
              <a:rPr sz="2400" dirty="0">
                <a:latin typeface="Times New Roman"/>
                <a:cs typeface="Times New Roman"/>
              </a:rPr>
              <a:t>hands on practices using </a:t>
            </a:r>
            <a:r>
              <a:rPr sz="2400" spc="-5" dirty="0">
                <a:latin typeface="Times New Roman"/>
                <a:cs typeface="Times New Roman"/>
              </a:rPr>
              <a:t>modern tools, FOSS technologies and  competency skills there </a:t>
            </a:r>
            <a:r>
              <a:rPr sz="2400" dirty="0">
                <a:latin typeface="Times New Roman"/>
                <a:cs typeface="Times New Roman"/>
              </a:rPr>
              <a:t>by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igniting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the	</a:t>
            </a:r>
            <a:r>
              <a:rPr sz="2400" dirty="0">
                <a:latin typeface="Times New Roman"/>
                <a:cs typeface="Times New Roman"/>
              </a:rPr>
              <a:t>young </a:t>
            </a:r>
            <a:r>
              <a:rPr sz="2400" spc="-5" dirty="0">
                <a:latin typeface="Times New Roman"/>
                <a:cs typeface="Times New Roman"/>
              </a:rPr>
              <a:t>minds </a:t>
            </a:r>
            <a:r>
              <a:rPr sz="2400" dirty="0">
                <a:latin typeface="Times New Roman"/>
                <a:cs typeface="Times New Roman"/>
              </a:rPr>
              <a:t>for </a:t>
            </a:r>
            <a:r>
              <a:rPr sz="2400" spc="-5" dirty="0">
                <a:latin typeface="Times New Roman"/>
                <a:cs typeface="Times New Roman"/>
              </a:rPr>
              <a:t>innovative  thinking, </a:t>
            </a:r>
            <a:r>
              <a:rPr sz="2400" dirty="0">
                <a:latin typeface="Times New Roman"/>
                <a:cs typeface="Times New Roman"/>
              </a:rPr>
              <a:t>professional </a:t>
            </a:r>
            <a:r>
              <a:rPr sz="2400" spc="-5" dirty="0">
                <a:latin typeface="Times New Roman"/>
                <a:cs typeface="Times New Roman"/>
              </a:rPr>
              <a:t>expertise and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research.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68299" y="1093341"/>
            <a:ext cx="485140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smtClean="0"/>
              <a:t>Department </a:t>
            </a:r>
            <a:r>
              <a:rPr spc="-5" dirty="0"/>
              <a:t>Vision </a:t>
            </a:r>
            <a:r>
              <a:rPr dirty="0"/>
              <a:t>&amp;</a:t>
            </a:r>
            <a:r>
              <a:rPr spc="-85" dirty="0"/>
              <a:t> </a:t>
            </a:r>
            <a:r>
              <a:rPr spc="-5" dirty="0"/>
              <a:t>Mission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1" name="Text Box 2"/>
          <p:cNvSpPr txBox="1">
            <a:spLocks noChangeArrowheads="1"/>
          </p:cNvSpPr>
          <p:nvPr/>
        </p:nvSpPr>
        <p:spPr bwMode="auto">
          <a:xfrm>
            <a:off x="457200" y="1905000"/>
            <a:ext cx="8229600" cy="434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363538" indent="-255588" eaLnBrk="0" hangingPunct="0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 marL="655638" indent="-244475" eaLnBrk="0" hangingPunct="0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 eaLnBrk="0" hangingPunct="0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 eaLnBrk="0" hangingPunct="0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 eaLnBrk="0" hangingPunct="0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pPr algn="just" eaLnBrk="1" hangingPunct="1">
              <a:lnSpc>
                <a:spcPct val="90000"/>
              </a:lnSpc>
              <a:spcBef>
                <a:spcPts val="300"/>
              </a:spcBef>
              <a:buClr>
                <a:srgbClr val="A04DA3"/>
              </a:buClr>
              <a:buFont typeface="Georgia" pitchFamily="16" charset="0"/>
              <a:buChar char="•"/>
            </a:pPr>
            <a:r>
              <a:rPr lang="en-US" sz="2400" dirty="0">
                <a:solidFill>
                  <a:srgbClr val="FF0033"/>
                </a:solidFill>
                <a:latin typeface="Times New Roman" pitchFamily="18" charset="0"/>
                <a:cs typeface="Times New Roman" pitchFamily="18" charset="0"/>
              </a:rPr>
              <a:t>Registers </a:t>
            </a:r>
            <a:r>
              <a:rPr lang="en-US" sz="2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hold larger quantities of data than individual flip-flops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.</a:t>
            </a:r>
            <a:endParaRPr lang="en-US" sz="2200" dirty="0">
              <a:solidFill>
                <a:srgbClr val="438086"/>
              </a:solidFill>
              <a:latin typeface="Times New Roman" pitchFamily="18" charset="0"/>
              <a:cs typeface="Times New Roman" pitchFamily="18" charset="0"/>
            </a:endParaRPr>
          </a:p>
          <a:p>
            <a:pPr lvl="1" algn="just" eaLnBrk="1" hangingPunct="1">
              <a:lnSpc>
                <a:spcPct val="90000"/>
              </a:lnSpc>
              <a:spcBef>
                <a:spcPts val="300"/>
              </a:spcBef>
              <a:buClr>
                <a:srgbClr val="438086"/>
              </a:buClr>
              <a:buFont typeface="Georgia" pitchFamily="16" charset="0"/>
              <a:buChar char="▫"/>
            </a:pPr>
            <a:r>
              <a:rPr lang="en-US" sz="2200" dirty="0" smtClean="0">
                <a:solidFill>
                  <a:srgbClr val="438086"/>
                </a:solidFill>
                <a:latin typeface="Times New Roman" pitchFamily="18" charset="0"/>
                <a:cs typeface="Times New Roman" pitchFamily="18" charset="0"/>
              </a:rPr>
              <a:t>There </a:t>
            </a:r>
            <a:r>
              <a:rPr lang="en-US" sz="2200" dirty="0">
                <a:solidFill>
                  <a:srgbClr val="438086"/>
                </a:solidFill>
                <a:latin typeface="Times New Roman" pitchFamily="18" charset="0"/>
                <a:cs typeface="Times New Roman" pitchFamily="18" charset="0"/>
              </a:rPr>
              <a:t>are many different kinds of registers</a:t>
            </a:r>
            <a:r>
              <a:rPr lang="en-US" sz="2200" dirty="0" smtClean="0">
                <a:solidFill>
                  <a:srgbClr val="438086"/>
                </a:solidFill>
                <a:latin typeface="Times New Roman" pitchFamily="18" charset="0"/>
                <a:cs typeface="Times New Roman" pitchFamily="18" charset="0"/>
              </a:rPr>
              <a:t>.</a:t>
            </a:r>
            <a:endParaRPr lang="en-US" sz="24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algn="just" eaLnBrk="1" hangingPunct="1">
              <a:lnSpc>
                <a:spcPct val="90000"/>
              </a:lnSpc>
              <a:spcBef>
                <a:spcPts val="300"/>
              </a:spcBef>
              <a:buClr>
                <a:srgbClr val="A04DA3"/>
              </a:buClr>
              <a:buFont typeface="Georgia" pitchFamily="16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 </a:t>
            </a:r>
            <a:r>
              <a:rPr lang="en-US" sz="2400" dirty="0">
                <a:solidFill>
                  <a:srgbClr val="FF0033"/>
                </a:solidFill>
                <a:latin typeface="Times New Roman" pitchFamily="18" charset="0"/>
                <a:cs typeface="Times New Roman" pitchFamily="18" charset="0"/>
              </a:rPr>
              <a:t>register</a:t>
            </a:r>
            <a:r>
              <a:rPr lang="en-US" sz="2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is an extension of a flip-flop that can store multiple bits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algn="just" eaLnBrk="1" hangingPunct="1">
              <a:lnSpc>
                <a:spcPct val="90000"/>
              </a:lnSpc>
              <a:spcBef>
                <a:spcPts val="300"/>
              </a:spcBef>
              <a:buClr>
                <a:srgbClr val="A04DA3"/>
              </a:buClr>
              <a:buFont typeface="Georgia" pitchFamily="16" charset="0"/>
              <a:buChar char="•"/>
            </a:pPr>
            <a:endParaRPr lang="en-US" sz="24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algn="just" eaLnBrk="1" hangingPunct="1">
              <a:lnSpc>
                <a:spcPct val="90000"/>
              </a:lnSpc>
              <a:spcBef>
                <a:spcPts val="300"/>
              </a:spcBef>
              <a:buClr>
                <a:srgbClr val="A04DA3"/>
              </a:buClr>
              <a:buFont typeface="Georgia" pitchFamily="16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Registers are commonly used as temporary storage in a processor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.</a:t>
            </a:r>
            <a:endParaRPr lang="en-US" sz="2200" dirty="0">
              <a:solidFill>
                <a:srgbClr val="438086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E4EEECB8-10C4-4A2F-9247-610C487C44F2}" type="datetime4">
              <a:rPr lang="en-US" smtClean="0"/>
              <a:pPr/>
              <a:t>October 20, 2020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9" name="Text Box 1"/>
          <p:cNvSpPr txBox="1">
            <a:spLocks noChangeArrowheads="1"/>
          </p:cNvSpPr>
          <p:nvPr/>
        </p:nvSpPr>
        <p:spPr bwMode="auto">
          <a:xfrm>
            <a:off x="381000" y="1066801"/>
            <a:ext cx="8229600" cy="533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n-US" sz="28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Registers</a:t>
            </a:r>
          </a:p>
        </p:txBody>
      </p:sp>
    </p:spTree>
    <p:extLst>
      <p:ext uri="{BB962C8B-B14F-4D97-AF65-F5344CB8AC3E}">
        <p14:creationId xmlns:p14="http://schemas.microsoft.com/office/powerpoint/2010/main" xmlns="" val="300795723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61913"/>
            <a:ext cx="9143999" cy="6734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 descr="F:\DELD 2020-2021\lectures\Figures\shift register\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113361"/>
            <a:ext cx="9144000" cy="574463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 descr="C:\Users\amar\Documents\Bluetooth Folder\New Doc 2020-10-19_2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9" name="Picture 3" descr="F:\DELD 2020-2021\lectures\Figures\shift register\right shift operation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38200" y="0"/>
            <a:ext cx="6553200" cy="66294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9600" y="2057400"/>
            <a:ext cx="8066039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4498</TotalTime>
  <Words>492</Words>
  <Application>Microsoft Office PowerPoint</Application>
  <PresentationFormat>On-screen Show (4:3)</PresentationFormat>
  <Paragraphs>213</Paragraphs>
  <Slides>22</Slides>
  <Notes>13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Office Theme</vt:lpstr>
      <vt:lpstr>Slide 1</vt:lpstr>
      <vt:lpstr>Points covered </vt:lpstr>
      <vt:lpstr>Department Vision &amp; Mission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Shift Registers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admin</dc:creator>
  <cp:lastModifiedBy>amar</cp:lastModifiedBy>
  <cp:revision>111</cp:revision>
  <dcterms:created xsi:type="dcterms:W3CDTF">2020-06-12T11:01:57Z</dcterms:created>
  <dcterms:modified xsi:type="dcterms:W3CDTF">2020-10-20T17:54:58Z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or">
    <vt:lpwstr>Google</vt:lpwstr>
  </property>
  <property fmtid="{D5CDD505-2E9C-101B-9397-08002B2CF9AE}" pid="3" name="LastSaved">
    <vt:filetime>2020-06-12T00:00:00Z</vt:filetime>
  </property>
</Properties>
</file>